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7" r:id="rId3"/>
    <p:sldId id="269" r:id="rId4"/>
    <p:sldId id="270" r:id="rId5"/>
    <p:sldId id="271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93" r:id="rId15"/>
    <p:sldId id="294" r:id="rId16"/>
    <p:sldId id="295" r:id="rId17"/>
    <p:sldId id="281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282" r:id="rId30"/>
    <p:sldId id="339" r:id="rId31"/>
    <p:sldId id="340" r:id="rId32"/>
    <p:sldId id="342" r:id="rId33"/>
    <p:sldId id="344" r:id="rId34"/>
    <p:sldId id="345" r:id="rId35"/>
    <p:sldId id="343" r:id="rId36"/>
    <p:sldId id="346" r:id="rId37"/>
    <p:sldId id="347" r:id="rId38"/>
    <p:sldId id="348" r:id="rId39"/>
    <p:sldId id="349" r:id="rId40"/>
    <p:sldId id="283" r:id="rId41"/>
    <p:sldId id="314" r:id="rId42"/>
    <p:sldId id="315" r:id="rId43"/>
    <p:sldId id="316" r:id="rId44"/>
    <p:sldId id="317" r:id="rId45"/>
    <p:sldId id="319" r:id="rId46"/>
    <p:sldId id="31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284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285" r:id="rId65"/>
    <p:sldId id="286" r:id="rId66"/>
    <p:sldId id="287" r:id="rId67"/>
    <p:sldId id="288" r:id="rId68"/>
    <p:sldId id="289" r:id="rId69"/>
    <p:sldId id="290" r:id="rId70"/>
    <p:sldId id="291" r:id="rId71"/>
    <p:sldId id="338" r:id="rId72"/>
    <p:sldId id="292" r:id="rId7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29" autoAdjust="0"/>
  </p:normalViewPr>
  <p:slideViewPr>
    <p:cSldViewPr>
      <p:cViewPr varScale="1">
        <p:scale>
          <a:sx n="87" d="100"/>
          <a:sy n="87" d="100"/>
        </p:scale>
        <p:origin x="-1493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fld id="{D1C0CC31-15BF-4407-874F-12419C012F98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F5B0EA3D-6D87-466B-9E25-0A76C5FB0B6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62253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B0EA3D-6D87-466B-9E25-0A76C5FB0B68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6725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63DDD-BF8E-4459-91B9-F30D76FCB8DA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AF33-386E-4BBB-BA3B-23D8DDDC806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0814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61BE1-422A-4200-AD4F-40B08911BF66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706E8-B96E-4809-BE0B-1E21E36075C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1690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ED23E-B485-4CE4-A5DB-2F1CCD76CCDB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DDDAF-A53B-4B47-AE7B-BF3227B9593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9056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152559-3EAC-48DD-A4D5-2C9FDC9B2EDE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BD6A9-68DB-49AF-B399-E3147BBC0C9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1321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A5803-106D-4C6E-8A34-6870992FFA16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3709C2-A68C-409E-B6EE-C23A300441E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17338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16B7E-0E27-4827-8FE8-C5D4991E49B8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3D399E-FF29-4FA6-8978-5A123B1CA7F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159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71DD8C-C42C-4292-AB77-9143F22747E9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D9B6B-FC58-49B0-9C8E-F8F6183990E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5547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01544-BB78-46FB-BF27-9331402C3F4A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C270C-1079-472E-B3A6-7C619C5C0F5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766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E601D-1DDB-402B-AC62-4195BE16B08C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13F9CE-B563-4787-BB76-F945D30750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765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F2785-2187-4FBA-B5E9-4C109BAFC700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572D9B-820E-4886-BE55-8301B4E373A9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14386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8F238C-FB99-44A1-B713-9559C82D8954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4DE50-5EE3-44B7-811A-BA258F52901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9627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E8D8C"/>
                </a:solidFill>
                <a:cs typeface="Arial" charset="0"/>
              </a:defRPr>
            </a:lvl1pPr>
          </a:lstStyle>
          <a:p>
            <a:pPr>
              <a:defRPr/>
            </a:pPr>
            <a:fld id="{449B3C24-F53E-43A5-BAC8-1E667F6D8E6A}" type="datetimeFigureOut">
              <a:rPr lang="en-GB"/>
              <a:pPr>
                <a:defRPr/>
              </a:pPr>
              <a:t>10/01/2018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E8D8C"/>
                </a:solidFill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E8D8C"/>
                </a:solidFill>
              </a:defRPr>
            </a:lvl1pPr>
          </a:lstStyle>
          <a:p>
            <a:pPr>
              <a:defRPr/>
            </a:pPr>
            <a:fld id="{E18AD51E-2236-4A58-ADDB-23B75A0887A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2.png"/><Relationship Id="rId7" Type="http://schemas.openxmlformats.org/officeDocument/2006/relationships/image" Target="../media/image9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92.png"/><Relationship Id="rId4" Type="http://schemas.openxmlformats.org/officeDocument/2006/relationships/image" Target="../media/image9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3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Box 1"/>
          <p:cNvSpPr txBox="1">
            <a:spLocks noChangeArrowheads="1"/>
          </p:cNvSpPr>
          <p:nvPr/>
        </p:nvSpPr>
        <p:spPr bwMode="auto">
          <a:xfrm>
            <a:off x="1585913" y="2781300"/>
            <a:ext cx="545213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4800" dirty="0" smtClean="0">
                <a:solidFill>
                  <a:schemeClr val="bg1"/>
                </a:solidFill>
                <a:latin typeface="Arial" panose="020B0604020202020204" pitchFamily="34" charset="0"/>
              </a:rPr>
              <a:t>종합 </a:t>
            </a:r>
            <a:r>
              <a:rPr lang="ko-KR" altLang="en-US" sz="4800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소셜</a:t>
            </a:r>
            <a:r>
              <a:rPr lang="ko-KR" altLang="en-US" sz="4800" dirty="0" smtClean="0">
                <a:solidFill>
                  <a:schemeClr val="bg1"/>
                </a:solidFill>
                <a:latin typeface="Arial" panose="020B0604020202020204" pitchFamily="34" charset="0"/>
              </a:rPr>
              <a:t> 네트워크</a:t>
            </a:r>
            <a:endParaRPr lang="en-US" altLang="ko-KR" sz="48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4800" dirty="0" smtClean="0">
                <a:solidFill>
                  <a:schemeClr val="bg1"/>
                </a:solidFill>
                <a:latin typeface="Arial" panose="020B0604020202020204" pitchFamily="34" charset="0"/>
              </a:rPr>
              <a:t>서비스</a:t>
            </a:r>
            <a:endParaRPr lang="en-GB" altLang="en-US" sz="4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76" name="TextBox 2"/>
          <p:cNvSpPr txBox="1">
            <a:spLocks noChangeArrowheads="1"/>
          </p:cNvSpPr>
          <p:nvPr/>
        </p:nvSpPr>
        <p:spPr bwMode="auto">
          <a:xfrm>
            <a:off x="4311980" y="5301208"/>
            <a:ext cx="446468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류석현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박희찬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이지현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ko-KR" altLang="en-US" dirty="0" smtClean="0">
                <a:solidFill>
                  <a:schemeClr val="bg1"/>
                </a:solidFill>
              </a:rPr>
              <a:t>박정석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조찬범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4916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개발 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알고리즘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9337" y="2039149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en-US" altLang="ko-KR" dirty="0" err="1" smtClean="0">
                <a:solidFill>
                  <a:schemeClr val="bg1"/>
                </a:solidFill>
              </a:rPr>
              <a:t>SnS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512181"/>
            <a:ext cx="7848872" cy="386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7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4916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개발 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알고리즘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9337" y="2039149"/>
            <a:ext cx="96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4. Portal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25616"/>
            <a:ext cx="6569680" cy="39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4916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개발 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C. </a:t>
            </a:r>
            <a:r>
              <a:rPr lang="ko-KR" altLang="en-US" sz="2800" dirty="0" smtClean="0">
                <a:solidFill>
                  <a:schemeClr val="bg1"/>
                </a:solidFill>
              </a:rPr>
              <a:t>개발일정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469378"/>
              </p:ext>
            </p:extLst>
          </p:nvPr>
        </p:nvGraphicFramePr>
        <p:xfrm>
          <a:off x="835330" y="1959614"/>
          <a:ext cx="7473340" cy="4471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7226"/>
                <a:gridCol w="542374"/>
                <a:gridCol w="542374"/>
                <a:gridCol w="542374"/>
                <a:gridCol w="542374"/>
                <a:gridCol w="542374"/>
                <a:gridCol w="542374"/>
                <a:gridCol w="542374"/>
                <a:gridCol w="542374"/>
                <a:gridCol w="542374"/>
                <a:gridCol w="542374"/>
                <a:gridCol w="542374"/>
              </a:tblGrid>
              <a:tr h="586879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11/30 ~ 12/02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12/02 ~ 12/05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12/06 ~ 12/09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12/10 ~ 12/13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12/14 ~ 12/17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12/18 ~ 12/21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12/22 ~ 12/25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12/26 ~ 12/29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12/30 ~ 01/02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01/03 ~ 01/06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01/07 ~ 01/10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4189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요구사항 분석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418948"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관련 기능 테스트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418948"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DB </a:t>
                      </a:r>
                      <a:r>
                        <a:rPr lang="ko-KR" altLang="en-US" sz="1000" dirty="0" smtClean="0"/>
                        <a:t>구축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418948"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UI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개발 디자인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418948"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개발 코딩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418948"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서브 디자인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418948"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디비</a:t>
                      </a:r>
                      <a:r>
                        <a:rPr lang="ko-KR" altLang="en-US" sz="1000" dirty="0" smtClean="0"/>
                        <a:t> 연동 및 테스트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418948"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종합 테스트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</a:tr>
              <a:tr h="418948"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프로젝트 종료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07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501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A. Server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4" y="1873737"/>
            <a:ext cx="7603952" cy="45308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2636" y="199134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관리 테이블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3573016"/>
            <a:ext cx="7618400" cy="1944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292080" y="3140968"/>
            <a:ext cx="36004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13406" y="2816214"/>
            <a:ext cx="35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회원가입시</a:t>
            </a:r>
            <a:r>
              <a:rPr lang="ko-KR" altLang="en-US" dirty="0" smtClean="0"/>
              <a:t> 생성되는 개인 테이블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1601" y="594928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채</a:t>
            </a:r>
            <a:r>
              <a:rPr lang="ko-KR" altLang="en-US" dirty="0" err="1" smtClean="0"/>
              <a:t>팅방</a:t>
            </a:r>
            <a:r>
              <a:rPr lang="ko-KR" altLang="en-US" dirty="0" smtClean="0"/>
              <a:t> 테이블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835781" y="6133946"/>
            <a:ext cx="520195" cy="49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8934" y="597064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댓글</a:t>
            </a:r>
            <a:r>
              <a:rPr lang="ko-KR" altLang="en-US" dirty="0" smtClean="0"/>
              <a:t> 관리 테이블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43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501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A. Server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2636" y="199134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관리 테이블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48933"/>
            <a:ext cx="6444208" cy="43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0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501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A. Server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2636" y="199134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관리 테이블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58738"/>
            <a:ext cx="6606082" cy="45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2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501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A. Server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2636" y="199134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회원 관리 테이블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69" y="1972058"/>
            <a:ext cx="7556461" cy="3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7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36795" y="2035154"/>
            <a:ext cx="6670410" cy="4268226"/>
            <a:chOff x="755576" y="1944685"/>
            <a:chExt cx="8180376" cy="52344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993460"/>
              <a:ext cx="2736304" cy="486454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051720" y="5492910"/>
              <a:ext cx="720080" cy="5040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648" y="1944685"/>
              <a:ext cx="2736304" cy="486454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960" y="2324558"/>
              <a:ext cx="2730680" cy="4854542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>
              <a:stCxn id="6" idx="3"/>
            </p:cNvCxnSpPr>
            <p:nvPr/>
          </p:nvCxnSpPr>
          <p:spPr>
            <a:xfrm flipV="1">
              <a:off x="2771800" y="4751829"/>
              <a:ext cx="2376264" cy="9931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6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64721" y="1991348"/>
            <a:ext cx="7833784" cy="4401455"/>
            <a:chOff x="217719" y="1350860"/>
            <a:chExt cx="8677650" cy="4875586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287" y="1350860"/>
              <a:ext cx="2736304" cy="4864541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347864" y="3429000"/>
              <a:ext cx="2304256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3287" y="1351633"/>
              <a:ext cx="2742082" cy="4874813"/>
            </a:xfrm>
            <a:prstGeom prst="rect">
              <a:avLst/>
            </a:prstGeom>
          </p:spPr>
        </p:pic>
        <p:cxnSp>
          <p:nvCxnSpPr>
            <p:cNvPr id="14" name="직선 화살표 연결선 13"/>
            <p:cNvCxnSpPr>
              <a:stCxn id="12" idx="3"/>
            </p:cNvCxnSpPr>
            <p:nvPr/>
          </p:nvCxnSpPr>
          <p:spPr>
            <a:xfrm>
              <a:off x="5652120" y="3609020"/>
              <a:ext cx="1728192" cy="1260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719" y="1350860"/>
              <a:ext cx="2698097" cy="4796617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187624" y="2348880"/>
              <a:ext cx="864096" cy="4320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2051720" y="2708920"/>
              <a:ext cx="1133792" cy="72008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47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75656" y="1991348"/>
            <a:ext cx="5616624" cy="4285761"/>
            <a:chOff x="971600" y="1338027"/>
            <a:chExt cx="6496152" cy="4956884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1428777"/>
              <a:ext cx="2736304" cy="4864541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187624" y="3789040"/>
              <a:ext cx="2304256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9504" y="1338027"/>
              <a:ext cx="2788248" cy="4956884"/>
            </a:xfrm>
            <a:prstGeom prst="rect">
              <a:avLst/>
            </a:prstGeom>
          </p:spPr>
        </p:pic>
        <p:cxnSp>
          <p:nvCxnSpPr>
            <p:cNvPr id="21" name="직선 화살표 연결선 20"/>
            <p:cNvCxnSpPr>
              <a:stCxn id="19" idx="3"/>
            </p:cNvCxnSpPr>
            <p:nvPr/>
          </p:nvCxnSpPr>
          <p:spPr>
            <a:xfrm flipV="1">
              <a:off x="3491880" y="2996952"/>
              <a:ext cx="1656184" cy="97210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828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467544" y="1268760"/>
            <a:ext cx="264687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9600" smtClean="0">
                <a:solidFill>
                  <a:schemeClr val="bg1"/>
                </a:solidFill>
                <a:latin typeface="Comic Sans MS" panose="030F0702030302020204" pitchFamily="66" charset="0"/>
              </a:rPr>
              <a:t>목차</a:t>
            </a:r>
            <a:endParaRPr lang="en-GB" altLang="en-US" sz="9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248560" y="466491"/>
            <a:ext cx="17972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1. </a:t>
            </a:r>
            <a:r>
              <a:rPr lang="ko-KR" altLang="en-US" sz="1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주제 </a:t>
            </a:r>
            <a:r>
              <a:rPr lang="en-US" altLang="ko-KR" sz="1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&amp; </a:t>
            </a:r>
            <a:r>
              <a:rPr lang="ko-KR" altLang="en-US" sz="1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목적</a:t>
            </a:r>
            <a:endParaRPr lang="en-US" altLang="ko-KR" sz="1800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473724" y="847600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1. </a:t>
            </a:r>
            <a:r>
              <a:rPr lang="ko-KR" altLang="en-US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주제</a:t>
            </a:r>
            <a:endParaRPr lang="en-US" altLang="ko-KR" sz="18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473724" y="1160748"/>
            <a:ext cx="20712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2.</a:t>
            </a:r>
            <a:r>
              <a:rPr lang="en-US" altLang="ko-KR" sz="1800" dirty="0"/>
              <a:t> </a:t>
            </a:r>
            <a:r>
              <a:rPr lang="en-US" altLang="ko-KR" sz="1800" dirty="0" smtClean="0">
                <a:solidFill>
                  <a:schemeClr val="bg1"/>
                </a:solidFill>
              </a:rPr>
              <a:t>Social Network</a:t>
            </a:r>
            <a:r>
              <a:rPr lang="ko-KR" altLang="en-US" sz="1800" dirty="0" smtClean="0">
                <a:solidFill>
                  <a:schemeClr val="bg1"/>
                </a:solidFill>
              </a:rPr>
              <a:t>란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491880" y="1475492"/>
            <a:ext cx="89800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r>
              <a:rPr lang="en-US" altLang="ko-KR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  <a:r>
              <a:rPr lang="en-US" altLang="ko-KR" sz="1800" dirty="0" smtClean="0"/>
              <a:t> </a:t>
            </a:r>
            <a:r>
              <a:rPr lang="ko-KR" altLang="en-US" sz="1800" dirty="0" smtClean="0">
                <a:solidFill>
                  <a:schemeClr val="bg1"/>
                </a:solidFill>
              </a:rPr>
              <a:t>목적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3248560" y="2010698"/>
            <a:ext cx="1547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2. </a:t>
            </a:r>
            <a:r>
              <a:rPr lang="ko-KR" altLang="en-US" sz="1800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개발 사항</a:t>
            </a:r>
            <a:endParaRPr lang="en-US" altLang="ko-KR" sz="1800" b="1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473724" y="2730778"/>
            <a:ext cx="19752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2. </a:t>
            </a:r>
            <a:r>
              <a:rPr lang="ko-KR" altLang="en-US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개발 알고리즘 </a:t>
            </a:r>
            <a:endParaRPr lang="en-US" altLang="ko-KR" sz="18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3473724" y="3141394"/>
            <a:ext cx="14446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3. </a:t>
            </a:r>
            <a:r>
              <a:rPr lang="ko-KR" altLang="en-US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개발 일정</a:t>
            </a:r>
            <a:endParaRPr lang="en-US" altLang="ko-KR" sz="18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48560" y="3712386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3. </a:t>
            </a:r>
            <a:r>
              <a:rPr lang="ko-KR" alt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 소개</a:t>
            </a:r>
            <a:endParaRPr lang="en-US" altLang="ko-K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473724" y="4072426"/>
            <a:ext cx="7280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1. DB</a:t>
            </a:r>
          </a:p>
        </p:txBody>
      </p: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3473724" y="2370738"/>
            <a:ext cx="14077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1. </a:t>
            </a:r>
            <a:r>
              <a:rPr lang="ko-KR" altLang="en-US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개발 환경</a:t>
            </a:r>
            <a:endParaRPr lang="en-US" altLang="ko-KR" sz="18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3473724" y="4432466"/>
            <a:ext cx="16065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2. </a:t>
            </a:r>
            <a:r>
              <a:rPr lang="ko-KR" altLang="en-US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사용설명서</a:t>
            </a:r>
            <a:endParaRPr lang="en-US" altLang="ko-KR" sz="18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48560" y="5116542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ko-KR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4. </a:t>
            </a:r>
            <a:r>
              <a:rPr lang="ko-KR" altLang="en-US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고려 사항</a:t>
            </a:r>
            <a:endParaRPr lang="en-US" altLang="ko-KR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3473724" y="544181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1. </a:t>
            </a:r>
            <a:r>
              <a:rPr lang="ko-KR" altLang="en-US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문제점</a:t>
            </a:r>
            <a:endParaRPr lang="en-US" altLang="ko-KR" sz="18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3473724" y="5777219"/>
            <a:ext cx="27254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ko-KR" sz="1800" dirty="0">
                <a:solidFill>
                  <a:schemeClr val="bg1"/>
                </a:solidFill>
                <a:latin typeface="Comic Sans MS" panose="030F0702030302020204" pitchFamily="66" charset="0"/>
              </a:rPr>
              <a:t>2</a:t>
            </a:r>
            <a:r>
              <a:rPr lang="en-US" altLang="ko-KR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. </a:t>
            </a:r>
            <a:r>
              <a:rPr lang="ko-KR" altLang="en-US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개선 사항 </a:t>
            </a:r>
            <a:r>
              <a:rPr lang="en-US" altLang="ko-KR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&amp; </a:t>
            </a:r>
            <a:r>
              <a:rPr lang="ko-KR" altLang="en-US" sz="18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추가 기능</a:t>
            </a:r>
            <a:endParaRPr lang="en-US" altLang="ko-KR" sz="18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71601" y="2039149"/>
            <a:ext cx="5760640" cy="4255762"/>
            <a:chOff x="971600" y="1428777"/>
            <a:chExt cx="6337601" cy="486613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1428777"/>
              <a:ext cx="2736304" cy="4864541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187624" y="4077072"/>
              <a:ext cx="2304256" cy="360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1" y="1428777"/>
              <a:ext cx="2737200" cy="486613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364088" y="1772816"/>
              <a:ext cx="1152128" cy="10081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/>
            <p:cNvCxnSpPr>
              <a:stCxn id="11" idx="3"/>
            </p:cNvCxnSpPr>
            <p:nvPr/>
          </p:nvCxnSpPr>
          <p:spPr>
            <a:xfrm flipV="1">
              <a:off x="3491880" y="2492896"/>
              <a:ext cx="1800200" cy="17641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23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2" y="2082296"/>
            <a:ext cx="2282641" cy="178126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357" y="2100458"/>
            <a:ext cx="2229680" cy="178126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261" y="2064134"/>
            <a:ext cx="2307268" cy="181758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3" y="4481551"/>
            <a:ext cx="1964562" cy="18044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96" y="4488494"/>
            <a:ext cx="1724561" cy="18060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747" y="4211582"/>
            <a:ext cx="2016224" cy="210210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253" y="4126237"/>
            <a:ext cx="1848125" cy="2175273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2837133" y="3140968"/>
            <a:ext cx="4182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485037" y="3128428"/>
            <a:ext cx="4182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8210529" y="3140968"/>
            <a:ext cx="4182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360025" y="5517232"/>
            <a:ext cx="2585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327176" y="5512895"/>
            <a:ext cx="2585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601971" y="5504221"/>
            <a:ext cx="25857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3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87624" y="1835001"/>
            <a:ext cx="6496414" cy="4630211"/>
            <a:chOff x="626049" y="1275173"/>
            <a:chExt cx="7568310" cy="5394187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49" y="1636622"/>
              <a:ext cx="2578490" cy="4583982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2487508" y="3191984"/>
              <a:ext cx="760641" cy="5182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flipV="1">
              <a:off x="3419872" y="1988841"/>
              <a:ext cx="1087624" cy="11621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3532954" y="3573016"/>
              <a:ext cx="109988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911" y="2717829"/>
              <a:ext cx="3358448" cy="1210784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911" y="1275173"/>
              <a:ext cx="3330436" cy="1164096"/>
            </a:xfrm>
            <a:prstGeom prst="rect">
              <a:avLst/>
            </a:prstGeom>
          </p:spPr>
        </p:pic>
        <p:sp>
          <p:nvSpPr>
            <p:cNvPr id="43" name="오른쪽 화살표 42"/>
            <p:cNvSpPr/>
            <p:nvPr/>
          </p:nvSpPr>
          <p:spPr>
            <a:xfrm>
              <a:off x="3810266" y="5195094"/>
              <a:ext cx="697230" cy="577218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7408" y="4172586"/>
              <a:ext cx="2975454" cy="2330772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>
              <a:off x="5027408" y="6021288"/>
              <a:ext cx="3072984" cy="648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08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55576" y="2040111"/>
            <a:ext cx="7474343" cy="4395613"/>
            <a:chOff x="626049" y="1497307"/>
            <a:chExt cx="8377212" cy="4723297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049" y="1636622"/>
              <a:ext cx="2578490" cy="4583982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2445682" y="4221088"/>
              <a:ext cx="792088" cy="5760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926" y="5614514"/>
              <a:ext cx="2312200" cy="60609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926" y="3928613"/>
              <a:ext cx="2196202" cy="1317312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926" y="1497307"/>
              <a:ext cx="2957228" cy="2138302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893" y="2299767"/>
              <a:ext cx="2392368" cy="2946158"/>
            </a:xfrm>
            <a:prstGeom prst="rect">
              <a:avLst/>
            </a:prstGeom>
          </p:spPr>
        </p:pic>
        <p:cxnSp>
          <p:nvCxnSpPr>
            <p:cNvPr id="21" name="직선 화살표 연결선 20"/>
            <p:cNvCxnSpPr>
              <a:endCxn id="17" idx="1"/>
            </p:cNvCxnSpPr>
            <p:nvPr/>
          </p:nvCxnSpPr>
          <p:spPr>
            <a:xfrm>
              <a:off x="2987824" y="4797152"/>
              <a:ext cx="525102" cy="11204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6" idx="3"/>
            </p:cNvCxnSpPr>
            <p:nvPr/>
          </p:nvCxnSpPr>
          <p:spPr>
            <a:xfrm>
              <a:off x="3237770" y="4509120"/>
              <a:ext cx="59281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오른쪽 화살표 22"/>
            <p:cNvSpPr/>
            <p:nvPr/>
          </p:nvSpPr>
          <p:spPr>
            <a:xfrm rot="16200000">
              <a:off x="4499992" y="3429000"/>
              <a:ext cx="648072" cy="4996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6060901" y="2780927"/>
              <a:ext cx="648072" cy="499613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708973" y="4797152"/>
              <a:ext cx="2183507" cy="648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77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83568" y="2039149"/>
            <a:ext cx="6912768" cy="4322346"/>
            <a:chOff x="683568" y="1392943"/>
            <a:chExt cx="8196946" cy="4941168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1392943"/>
              <a:ext cx="2779407" cy="494116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2924944"/>
              <a:ext cx="4444262" cy="124026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4533963"/>
              <a:ext cx="4452530" cy="1351882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2627784" y="4835661"/>
              <a:ext cx="835191" cy="82558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V="1">
              <a:off x="3567437" y="3545074"/>
              <a:ext cx="716531" cy="9888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3606991" y="5013176"/>
              <a:ext cx="676977" cy="43204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16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84917" y="1995427"/>
            <a:ext cx="6235355" cy="4414691"/>
            <a:chOff x="784917" y="1468951"/>
            <a:chExt cx="6978957" cy="494116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17" y="1468951"/>
              <a:ext cx="2779407" cy="494116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8935" y="1703272"/>
              <a:ext cx="3424654" cy="176152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809" y="4098751"/>
              <a:ext cx="3424654" cy="666522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9222" y="5317018"/>
              <a:ext cx="3424652" cy="647478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148064" y="3068960"/>
              <a:ext cx="1728192" cy="3958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16" idx="2"/>
              <a:endCxn id="14" idx="0"/>
            </p:cNvCxnSpPr>
            <p:nvPr/>
          </p:nvCxnSpPr>
          <p:spPr>
            <a:xfrm>
              <a:off x="6012160" y="3464794"/>
              <a:ext cx="25976" cy="6339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6732240" y="2204864"/>
              <a:ext cx="981349" cy="648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구부러진 연결선 18"/>
            <p:cNvCxnSpPr>
              <a:stCxn id="18" idx="3"/>
              <a:endCxn id="15" idx="3"/>
            </p:cNvCxnSpPr>
            <p:nvPr/>
          </p:nvCxnSpPr>
          <p:spPr>
            <a:xfrm>
              <a:off x="7713589" y="2528900"/>
              <a:ext cx="50285" cy="3111857"/>
            </a:xfrm>
            <a:prstGeom prst="curvedConnector3">
              <a:avLst>
                <a:gd name="adj1" fmla="val 554609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15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997173"/>
            <a:ext cx="7834397" cy="4384472"/>
            <a:chOff x="315134" y="1546793"/>
            <a:chExt cx="8628750" cy="482902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134" y="1636486"/>
              <a:ext cx="2617389" cy="465313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450" y="1546793"/>
              <a:ext cx="2914773" cy="147779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5815" y="4898102"/>
              <a:ext cx="2762491" cy="1359647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8797" y="3180742"/>
              <a:ext cx="2426193" cy="150443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8518" y="1667538"/>
              <a:ext cx="2615366" cy="4649540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2329762" y="3332195"/>
              <a:ext cx="576064" cy="5565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V="1">
              <a:off x="2771800" y="2570157"/>
              <a:ext cx="410965" cy="7620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4259808" y="2692299"/>
              <a:ext cx="139" cy="5452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4259669" y="4461569"/>
              <a:ext cx="139" cy="5452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3785985" y="5906559"/>
              <a:ext cx="1411496" cy="46926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화살표 29"/>
            <p:cNvSpPr/>
            <p:nvPr/>
          </p:nvSpPr>
          <p:spPr>
            <a:xfrm>
              <a:off x="5818473" y="5112329"/>
              <a:ext cx="759209" cy="452939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375949" y="3700835"/>
              <a:ext cx="1306686" cy="72883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114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83568" y="1196752"/>
            <a:ext cx="7983491" cy="5184576"/>
            <a:chOff x="683568" y="1196752"/>
            <a:chExt cx="7983491" cy="518457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2127651"/>
              <a:ext cx="2279952" cy="4015274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0372" y="3010938"/>
              <a:ext cx="2192589" cy="151604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4693" y="4631800"/>
              <a:ext cx="2198268" cy="1535589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773" y="4631800"/>
              <a:ext cx="2203803" cy="1522467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1773" y="3010938"/>
              <a:ext cx="2203803" cy="151604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0713" y="2167857"/>
              <a:ext cx="2136346" cy="1544743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 flipV="1">
              <a:off x="2453395" y="5400870"/>
              <a:ext cx="459494" cy="404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화살표 연결선 36"/>
            <p:cNvCxnSpPr>
              <a:stCxn id="36" idx="2"/>
            </p:cNvCxnSpPr>
            <p:nvPr/>
          </p:nvCxnSpPr>
          <p:spPr>
            <a:xfrm flipV="1">
              <a:off x="2683142" y="4314737"/>
              <a:ext cx="712763" cy="10861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1333961" y="6000708"/>
              <a:ext cx="1119434" cy="3806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직선 화살표 연결선 38"/>
            <p:cNvCxnSpPr>
              <a:stCxn id="38" idx="3"/>
            </p:cNvCxnSpPr>
            <p:nvPr/>
          </p:nvCxnSpPr>
          <p:spPr>
            <a:xfrm flipV="1">
              <a:off x="2453395" y="5963812"/>
              <a:ext cx="1063915" cy="2272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7270486" y="5261981"/>
              <a:ext cx="595090" cy="4609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직선 화살표 연결선 40"/>
            <p:cNvCxnSpPr/>
            <p:nvPr/>
          </p:nvCxnSpPr>
          <p:spPr>
            <a:xfrm flipV="1">
              <a:off x="7753748" y="3817420"/>
              <a:ext cx="362141" cy="14425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오른쪽 화살표 41"/>
            <p:cNvSpPr/>
            <p:nvPr/>
          </p:nvSpPr>
          <p:spPr>
            <a:xfrm rot="10596564">
              <a:off x="7457450" y="1311343"/>
              <a:ext cx="592596" cy="472133"/>
            </a:xfrm>
            <a:prstGeom prst="rightArrow">
              <a:avLst/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150" y="1196752"/>
              <a:ext cx="3333163" cy="743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01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403648" y="2039149"/>
            <a:ext cx="3566389" cy="4058456"/>
            <a:chOff x="513117" y="1675022"/>
            <a:chExt cx="3886368" cy="4422583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17" y="1675022"/>
              <a:ext cx="2487704" cy="4422583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827584" y="4408714"/>
              <a:ext cx="2076264" cy="397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오른쪽 화살표 21"/>
            <p:cNvSpPr/>
            <p:nvPr/>
          </p:nvSpPr>
          <p:spPr>
            <a:xfrm>
              <a:off x="3730330" y="3380066"/>
              <a:ext cx="669155" cy="52453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039149"/>
            <a:ext cx="2429884" cy="403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10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11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91348"/>
            <a:ext cx="2429884" cy="403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991347"/>
            <a:ext cx="2421785" cy="403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122712" y="5400709"/>
            <a:ext cx="578264" cy="582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513903"/>
            <a:ext cx="1080120" cy="95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794" y="2996952"/>
            <a:ext cx="1516784" cy="111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396" y="4875527"/>
            <a:ext cx="1427144" cy="100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4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6455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주제 </a:t>
            </a:r>
            <a:endParaRPr lang="en-US" altLang="ko-KR" sz="6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	</a:t>
            </a: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및 목적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7229" y="3140968"/>
            <a:ext cx="53495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</a:rPr>
              <a:t>A. </a:t>
            </a:r>
            <a:r>
              <a:rPr lang="ko-KR" altLang="en-US" sz="3200" dirty="0" smtClean="0">
                <a:solidFill>
                  <a:schemeClr val="bg1"/>
                </a:solidFill>
              </a:rPr>
              <a:t>주제</a:t>
            </a:r>
            <a:endParaRPr lang="en-US" altLang="ko-KR" sz="3200" dirty="0" smtClean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</a:rPr>
              <a:t>   </a:t>
            </a:r>
            <a:r>
              <a:rPr lang="ko-KR" altLang="en-US" sz="3200" dirty="0" smtClean="0">
                <a:solidFill>
                  <a:schemeClr val="bg1"/>
                </a:solidFill>
              </a:rPr>
              <a:t>통합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소셜네트워크</a:t>
            </a:r>
            <a:r>
              <a:rPr lang="ko-KR" altLang="en-US" sz="3200" dirty="0" smtClean="0">
                <a:solidFill>
                  <a:schemeClr val="bg1"/>
                </a:solidFill>
              </a:rPr>
              <a:t>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앱</a:t>
            </a:r>
            <a:r>
              <a:rPr lang="ko-KR" altLang="en-US" sz="3200" dirty="0" smtClean="0">
                <a:solidFill>
                  <a:schemeClr val="bg1"/>
                </a:solidFill>
              </a:rPr>
              <a:t> 개발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9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11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588" y="513239"/>
            <a:ext cx="1080120" cy="95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54712"/>
            <a:ext cx="2271786" cy="405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453" y="2249259"/>
            <a:ext cx="2139094" cy="1538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4932040" y="2623668"/>
            <a:ext cx="415295" cy="395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139687" y="3030556"/>
            <a:ext cx="872473" cy="3264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49258"/>
            <a:ext cx="2149181" cy="3828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292080" y="80601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 </a:t>
            </a:r>
            <a:r>
              <a:rPr lang="ko-KR" altLang="en-US" dirty="0" smtClean="0">
                <a:solidFill>
                  <a:schemeClr val="bg1"/>
                </a:solidFill>
              </a:rPr>
              <a:t>친구 요청 </a:t>
            </a:r>
            <a:r>
              <a:rPr lang="en-US" altLang="ko-KR" dirty="0" smtClean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74" y="764704"/>
            <a:ext cx="748349" cy="51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17" y="786254"/>
            <a:ext cx="748348" cy="46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543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11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588" y="513239"/>
            <a:ext cx="1080120" cy="95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36" y="2265253"/>
            <a:ext cx="2313104" cy="412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43608" y="3140968"/>
            <a:ext cx="983144" cy="136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583" y="2265253"/>
            <a:ext cx="13811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2037994" y="3255853"/>
            <a:ext cx="1571589" cy="5691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657968" y="3641184"/>
            <a:ext cx="1332740" cy="605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1" y="3670689"/>
            <a:ext cx="2843411" cy="807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156175" y="2992417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 </a:t>
            </a:r>
            <a:r>
              <a:rPr lang="ko-KR" altLang="en-US" dirty="0" smtClean="0">
                <a:solidFill>
                  <a:schemeClr val="bg1"/>
                </a:solidFill>
              </a:rPr>
              <a:t>성공 </a:t>
            </a:r>
            <a:r>
              <a:rPr lang="en-US" altLang="ko-KR" dirty="0" smtClean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92080" y="80601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 </a:t>
            </a:r>
            <a:r>
              <a:rPr lang="ko-KR" altLang="en-US" dirty="0" smtClean="0">
                <a:solidFill>
                  <a:schemeClr val="bg1"/>
                </a:solidFill>
              </a:rPr>
              <a:t>친구 요청 </a:t>
            </a:r>
            <a:r>
              <a:rPr lang="en-US" altLang="ko-KR" dirty="0" smtClean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174" y="764704"/>
            <a:ext cx="748349" cy="51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17" y="786254"/>
            <a:ext cx="748348" cy="46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57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11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0464" y="3429000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취소 되었다는 </a:t>
            </a:r>
            <a:r>
              <a:rPr lang="ko-KR" altLang="en-US" dirty="0" err="1" smtClean="0">
                <a:solidFill>
                  <a:schemeClr val="bg1"/>
                </a:solidFill>
              </a:rPr>
              <a:t>스샷</a:t>
            </a:r>
            <a:r>
              <a:rPr lang="ko-KR" altLang="en-US" dirty="0" smtClean="0">
                <a:solidFill>
                  <a:schemeClr val="bg1"/>
                </a:solidFill>
              </a:rPr>
              <a:t> 다시 </a:t>
            </a:r>
            <a:r>
              <a:rPr lang="ko-KR" altLang="en-US" dirty="0" err="1" smtClean="0">
                <a:solidFill>
                  <a:schemeClr val="bg1"/>
                </a:solidFill>
              </a:rPr>
              <a:t>찍을것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588" y="513239"/>
            <a:ext cx="574033" cy="507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580112" y="806017"/>
            <a:ext cx="1525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 </a:t>
            </a:r>
            <a:r>
              <a:rPr lang="ko-KR" altLang="en-US" dirty="0" smtClean="0">
                <a:solidFill>
                  <a:schemeClr val="bg1"/>
                </a:solidFill>
              </a:rPr>
              <a:t>내가 보낸 </a:t>
            </a:r>
            <a:r>
              <a:rPr lang="en-US" altLang="ko-KR" dirty="0" smtClean="0">
                <a:solidFill>
                  <a:schemeClr val="bg1"/>
                </a:solidFill>
              </a:rPr>
              <a:t>&gt;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815" y="522408"/>
            <a:ext cx="1456595" cy="99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27" y="548680"/>
            <a:ext cx="774869" cy="477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563" y="2417112"/>
            <a:ext cx="2233823" cy="371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043608" y="3068960"/>
            <a:ext cx="1080120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078" y="2324100"/>
            <a:ext cx="11334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657968" y="3861048"/>
            <a:ext cx="1346079" cy="672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004047" y="4197473"/>
            <a:ext cx="936105" cy="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74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11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33" y="2348880"/>
            <a:ext cx="2379345" cy="395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11560" y="2924944"/>
            <a:ext cx="2736304" cy="672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073030"/>
            <a:ext cx="2318658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114012" y="34938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클릭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5220072" y="3863217"/>
            <a:ext cx="720080" cy="475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RyuNote\Pictures\20180110_1112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113" y="2344396"/>
            <a:ext cx="2211289" cy="39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6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11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182" y="2852936"/>
            <a:ext cx="1461636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65" y="2265023"/>
            <a:ext cx="2415530" cy="406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067944" y="2984562"/>
            <a:ext cx="1080120" cy="660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92080" y="35010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클릭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581128" y="3683507"/>
            <a:ext cx="1414894" cy="504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C:\Users\RyuNote\Pictures\20180110_1112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0" y="2131182"/>
            <a:ext cx="2376264" cy="42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061973" y="5232539"/>
            <a:ext cx="673039" cy="336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64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11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17111"/>
            <a:ext cx="2218556" cy="367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485523"/>
            <a:ext cx="9525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746" y="4571403"/>
            <a:ext cx="16383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직선 화살표 연결선 16"/>
          <p:cNvCxnSpPr>
            <a:endCxn id="2053" idx="0"/>
          </p:cNvCxnSpPr>
          <p:nvPr/>
        </p:nvCxnSpPr>
        <p:spPr>
          <a:xfrm>
            <a:off x="4661226" y="3169229"/>
            <a:ext cx="394670" cy="1402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55" y="2465761"/>
            <a:ext cx="2269194" cy="376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786" y="2578896"/>
            <a:ext cx="2754778" cy="49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779912" y="2465761"/>
            <a:ext cx="1368152" cy="7034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489412" y="2516510"/>
            <a:ext cx="570909" cy="336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609292" y="2852936"/>
            <a:ext cx="0" cy="632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9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11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417111"/>
            <a:ext cx="2218556" cy="367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45" y="1907831"/>
            <a:ext cx="2138845" cy="43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933" y="2433171"/>
            <a:ext cx="2209933" cy="3679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48554" y="2417110"/>
            <a:ext cx="1970864" cy="3316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6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11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05563"/>
            <a:ext cx="1984314" cy="329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84" y="2924944"/>
            <a:ext cx="457839" cy="48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15417"/>
            <a:ext cx="4857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58" y="2799774"/>
            <a:ext cx="1983406" cy="32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285" y="2924945"/>
            <a:ext cx="1851743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74" y="1729738"/>
            <a:ext cx="2079883" cy="74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067944" y="2984562"/>
            <a:ext cx="1080120" cy="660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581128" y="3683507"/>
            <a:ext cx="1414894" cy="504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5229200"/>
            <a:ext cx="2390200" cy="106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51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11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19" y="1659662"/>
            <a:ext cx="2390200" cy="106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RyuNote\Pictures\KakaoTalk_20180110_11220512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30" y="3140968"/>
            <a:ext cx="1536601" cy="315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86" y="2986917"/>
            <a:ext cx="1983406" cy="32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81" y="2924944"/>
            <a:ext cx="1984479" cy="32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4031940" y="1519027"/>
            <a:ext cx="540060" cy="479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2699792" y="2019839"/>
            <a:ext cx="1602178" cy="13371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4778631" y="4941168"/>
            <a:ext cx="540060" cy="4795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/>
          <p:cNvCxnSpPr>
            <a:stCxn id="29" idx="3"/>
          </p:cNvCxnSpPr>
          <p:nvPr/>
        </p:nvCxnSpPr>
        <p:spPr>
          <a:xfrm flipV="1">
            <a:off x="5318691" y="4941168"/>
            <a:ext cx="1024175" cy="2397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73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111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10" y="2799774"/>
            <a:ext cx="1983406" cy="32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795" y="2799774"/>
            <a:ext cx="1984479" cy="3296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Users\RyuNote\Pictures\20180110_1112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683" y="2101466"/>
            <a:ext cx="2376264" cy="42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308304" y="5183015"/>
            <a:ext cx="673039" cy="3364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21448" y="3260786"/>
            <a:ext cx="2258664" cy="600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915816" y="4365104"/>
            <a:ext cx="498017" cy="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440871" y="4365993"/>
            <a:ext cx="498017" cy="8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7981343" y="5049180"/>
            <a:ext cx="695113" cy="2520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5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6455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주제 </a:t>
            </a:r>
            <a:endParaRPr lang="en-US" altLang="ko-KR" sz="6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	</a:t>
            </a: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및 목적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3707281"/>
            <a:ext cx="598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1) 1</a:t>
            </a:r>
            <a:r>
              <a:rPr lang="ko-KR" altLang="en-US" dirty="0" smtClean="0">
                <a:solidFill>
                  <a:schemeClr val="bg1"/>
                </a:solidFill>
              </a:rPr>
              <a:t>인 미디어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인 커뮤니티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정보 공유 등을 포괄하는 개념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4277662"/>
            <a:ext cx="7369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2) </a:t>
            </a:r>
            <a:r>
              <a:rPr lang="ko-KR" altLang="en-US" dirty="0" smtClean="0">
                <a:solidFill>
                  <a:schemeClr val="bg1"/>
                </a:solidFill>
              </a:rPr>
              <a:t>참가자가 서로에게 친구를 소개하여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친구관계를 넓힐 것을 목적으로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    개설된 커뮤니티 형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웹 또는 </a:t>
            </a:r>
            <a:r>
              <a:rPr lang="ko-KR" altLang="en-US" dirty="0" err="1" smtClean="0">
                <a:solidFill>
                  <a:schemeClr val="bg1"/>
                </a:solidFill>
              </a:rPr>
              <a:t>앱</a:t>
            </a:r>
            <a:r>
              <a:rPr lang="ko-KR" altLang="en-US" dirty="0" smtClean="0">
                <a:solidFill>
                  <a:schemeClr val="bg1"/>
                </a:solidFill>
              </a:rPr>
              <a:t> 사이트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9154" y="2905780"/>
            <a:ext cx="3233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B. Social Networks</a:t>
            </a:r>
            <a:r>
              <a:rPr lang="ko-KR" altLang="en-US" sz="2800" dirty="0" smtClean="0">
                <a:solidFill>
                  <a:schemeClr val="bg1"/>
                </a:solidFill>
              </a:rPr>
              <a:t>란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8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195736" y="1824991"/>
            <a:ext cx="5189902" cy="4484545"/>
            <a:chOff x="1907704" y="1170023"/>
            <a:chExt cx="6140411" cy="53058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04" y="1170023"/>
              <a:ext cx="3316169" cy="530587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319757" y="2564904"/>
              <a:ext cx="17283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글이 없을 때의 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ko-KR" altLang="en-US" dirty="0" smtClean="0">
                  <a:solidFill>
                    <a:schemeClr val="bg1"/>
                  </a:solidFill>
                </a:rPr>
                <a:t>첫 화면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H="1">
              <a:off x="5455661" y="2873043"/>
              <a:ext cx="86409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950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0705" y="1967904"/>
            <a:ext cx="7813703" cy="3952776"/>
            <a:chOff x="251520" y="1018826"/>
            <a:chExt cx="8584131" cy="434251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5" y="1204303"/>
              <a:ext cx="2098575" cy="3357721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251520" y="1442639"/>
              <a:ext cx="2375173" cy="4021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2537398" y="1844824"/>
              <a:ext cx="447231" cy="7920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2228" y="1474516"/>
              <a:ext cx="2113606" cy="338176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50" r="2961" b="68900"/>
            <a:stretch/>
          </p:blipFill>
          <p:spPr>
            <a:xfrm>
              <a:off x="5637329" y="1018826"/>
              <a:ext cx="3198322" cy="1162778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64" t="43049" r="13118" b="40151"/>
            <a:stretch/>
          </p:blipFill>
          <p:spPr>
            <a:xfrm>
              <a:off x="5652358" y="3691471"/>
              <a:ext cx="3168352" cy="1152128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2987824" y="1826833"/>
              <a:ext cx="2151090" cy="1692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>
              <a:stCxn id="15" idx="3"/>
            </p:cNvCxnSpPr>
            <p:nvPr/>
          </p:nvCxnSpPr>
          <p:spPr>
            <a:xfrm flipV="1">
              <a:off x="5138914" y="1399241"/>
              <a:ext cx="400991" cy="51223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4479672" y="2009297"/>
              <a:ext cx="216024" cy="23928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>
              <a:stCxn id="17" idx="3"/>
            </p:cNvCxnSpPr>
            <p:nvPr/>
          </p:nvCxnSpPr>
          <p:spPr>
            <a:xfrm>
              <a:off x="4695696" y="2128939"/>
              <a:ext cx="1244456" cy="15384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525033" y="499201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입력화면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93278" y="2248581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공개 선택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64909" y="4867691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카메라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사진 선택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94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9593" y="2055065"/>
            <a:ext cx="5149742" cy="4038232"/>
            <a:chOff x="539552" y="1217271"/>
            <a:chExt cx="6696744" cy="525133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1217271"/>
              <a:ext cx="2818200" cy="450912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3059832" y="1628800"/>
              <a:ext cx="297920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3357752" y="1772816"/>
              <a:ext cx="504056" cy="5040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936" y="1399240"/>
              <a:ext cx="3168352" cy="5069363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3897304" y="2204864"/>
              <a:ext cx="3338992" cy="21602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059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60533" y="2036627"/>
            <a:ext cx="6923835" cy="4401727"/>
            <a:chOff x="323528" y="1204303"/>
            <a:chExt cx="8460940" cy="537891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204303"/>
              <a:ext cx="3168352" cy="5069363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131840" y="2060848"/>
              <a:ext cx="288032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>
              <a:stCxn id="12" idx="3"/>
            </p:cNvCxnSpPr>
            <p:nvPr/>
          </p:nvCxnSpPr>
          <p:spPr>
            <a:xfrm flipV="1">
              <a:off x="3419872" y="2060848"/>
              <a:ext cx="687910" cy="10801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0" t="44751" r="11505" b="41654"/>
            <a:stretch/>
          </p:blipFill>
          <p:spPr>
            <a:xfrm>
              <a:off x="4316738" y="1558679"/>
              <a:ext cx="4327548" cy="1220361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80" t="41600" r="11361" b="38450"/>
            <a:stretch/>
          </p:blipFill>
          <p:spPr>
            <a:xfrm>
              <a:off x="4247964" y="3648615"/>
              <a:ext cx="3384376" cy="1368152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4247964" y="2226176"/>
              <a:ext cx="4536504" cy="5040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flipH="1">
              <a:off x="6264188" y="2730232"/>
              <a:ext cx="648072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0" t="41600" r="11360" b="39500"/>
            <a:stretch/>
          </p:blipFill>
          <p:spPr>
            <a:xfrm>
              <a:off x="5472100" y="5287078"/>
              <a:ext cx="3312368" cy="129614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7092280" y="4512711"/>
              <a:ext cx="288032" cy="2844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>
              <a:stCxn id="19" idx="2"/>
            </p:cNvCxnSpPr>
            <p:nvPr/>
          </p:nvCxnSpPr>
          <p:spPr>
            <a:xfrm>
              <a:off x="7236296" y="4797152"/>
              <a:ext cx="288032" cy="4411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34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11560" y="1839309"/>
            <a:ext cx="7458929" cy="4271997"/>
            <a:chOff x="251520" y="1152136"/>
            <a:chExt cx="8633737" cy="494485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373263"/>
              <a:ext cx="2952328" cy="4723725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251520" y="2420888"/>
              <a:ext cx="3240360" cy="5760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3491880" y="2892601"/>
              <a:ext cx="1025566" cy="13402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908600" y="4307399"/>
              <a:ext cx="24208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내가 수정할 글 내용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ko-KR" altLang="en-US" dirty="0" smtClean="0">
                  <a:solidFill>
                    <a:schemeClr val="bg1"/>
                  </a:solidFill>
                </a:rPr>
                <a:t>등록된 내용을 보여줌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50" r="2961" b="68900"/>
            <a:stretch/>
          </p:blipFill>
          <p:spPr>
            <a:xfrm>
              <a:off x="5667385" y="1152136"/>
              <a:ext cx="3198322" cy="1162778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623334" y="2381891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공개 선택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64" t="43049" r="13118" b="40151"/>
            <a:stretch/>
          </p:blipFill>
          <p:spPr>
            <a:xfrm>
              <a:off x="5716905" y="2988866"/>
              <a:ext cx="3168352" cy="1152128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412701" y="4199948"/>
              <a:ext cx="1943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카메라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사진 선택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51520" y="3240405"/>
              <a:ext cx="3240360" cy="1340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>
              <a:off x="3491880" y="4476332"/>
              <a:ext cx="784205" cy="89671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866631" y="5373043"/>
              <a:ext cx="26516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내가 수정하기 전의 내용</a:t>
              </a:r>
              <a:endParaRPr lang="en-US" altLang="ko-KR" dirty="0" smtClean="0">
                <a:solidFill>
                  <a:schemeClr val="bg1"/>
                </a:solidFill>
              </a:endParaRPr>
            </a:p>
            <a:p>
              <a:r>
                <a:rPr lang="ko-KR" altLang="en-US" dirty="0" smtClean="0">
                  <a:solidFill>
                    <a:schemeClr val="bg1"/>
                  </a:solidFill>
                </a:rPr>
                <a:t>등록된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이미지을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보여줌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411760" y="2130776"/>
              <a:ext cx="360040" cy="2901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/>
            <p:cNvCxnSpPr>
              <a:stCxn id="39" idx="3"/>
            </p:cNvCxnSpPr>
            <p:nvPr/>
          </p:nvCxnSpPr>
          <p:spPr>
            <a:xfrm>
              <a:off x="2771800" y="2275832"/>
              <a:ext cx="2808312" cy="9645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755576" y="1844824"/>
              <a:ext cx="2592288" cy="2859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>
              <a:stCxn id="41" idx="3"/>
            </p:cNvCxnSpPr>
            <p:nvPr/>
          </p:nvCxnSpPr>
          <p:spPr>
            <a:xfrm flipV="1">
              <a:off x="3347864" y="1659876"/>
              <a:ext cx="2232248" cy="3279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259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2039149"/>
            <a:ext cx="6414011" cy="4513754"/>
            <a:chOff x="174213" y="1392942"/>
            <a:chExt cx="7409145" cy="5214063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38" y="1392942"/>
              <a:ext cx="2867342" cy="4587747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115616" y="3717032"/>
              <a:ext cx="504056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1772816"/>
              <a:ext cx="2867342" cy="4587747"/>
            </a:xfrm>
            <a:prstGeom prst="rect">
              <a:avLst/>
            </a:prstGeom>
          </p:spPr>
        </p:pic>
        <p:cxnSp>
          <p:nvCxnSpPr>
            <p:cNvPr id="24" name="직선 화살표 연결선 23"/>
            <p:cNvCxnSpPr/>
            <p:nvPr/>
          </p:nvCxnSpPr>
          <p:spPr>
            <a:xfrm>
              <a:off x="1619672" y="3840088"/>
              <a:ext cx="3672408" cy="381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690057" y="3614807"/>
              <a:ext cx="360040" cy="144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>
              <a:stCxn id="25" idx="2"/>
            </p:cNvCxnSpPr>
            <p:nvPr/>
          </p:nvCxnSpPr>
          <p:spPr>
            <a:xfrm>
              <a:off x="870077" y="3758823"/>
              <a:ext cx="0" cy="24784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74213" y="6237673"/>
              <a:ext cx="1391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좋아요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갯수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095836" y="3614807"/>
              <a:ext cx="360040" cy="144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3275856" y="3758822"/>
              <a:ext cx="0" cy="24784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579992" y="6237673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chemeClr val="bg1"/>
                  </a:solidFill>
                </a:rPr>
                <a:t>댓글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갯수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07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43608" y="1924123"/>
            <a:ext cx="6399772" cy="4430080"/>
            <a:chOff x="624538" y="1181966"/>
            <a:chExt cx="7045276" cy="487691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38" y="1392942"/>
              <a:ext cx="2867342" cy="4587747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2483768" y="3717032"/>
              <a:ext cx="504056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14" idx="3"/>
            </p:cNvCxnSpPr>
            <p:nvPr/>
          </p:nvCxnSpPr>
          <p:spPr>
            <a:xfrm flipV="1">
              <a:off x="2987824" y="3501008"/>
              <a:ext cx="1440160" cy="3240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743" y="1181966"/>
              <a:ext cx="3048071" cy="4876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42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27584" y="1991349"/>
            <a:ext cx="5616624" cy="4035600"/>
            <a:chOff x="395536" y="1204303"/>
            <a:chExt cx="6804350" cy="488899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204303"/>
              <a:ext cx="3048071" cy="487691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3203848" y="1700808"/>
              <a:ext cx="216024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43"/>
            <a:stretch/>
          </p:blipFill>
          <p:spPr>
            <a:xfrm>
              <a:off x="4355976" y="1383423"/>
              <a:ext cx="2843910" cy="4709873"/>
            </a:xfrm>
            <a:prstGeom prst="rect">
              <a:avLst/>
            </a:prstGeom>
          </p:spPr>
        </p:pic>
        <p:cxnSp>
          <p:nvCxnSpPr>
            <p:cNvPr id="17" name="직선 화살표 연결선 16"/>
            <p:cNvCxnSpPr>
              <a:stCxn id="11" idx="3"/>
            </p:cNvCxnSpPr>
            <p:nvPr/>
          </p:nvCxnSpPr>
          <p:spPr>
            <a:xfrm>
              <a:off x="3419872" y="1808820"/>
              <a:ext cx="864096" cy="6840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167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54446" y="2039149"/>
            <a:ext cx="6569882" cy="4198163"/>
            <a:chOff x="954446" y="2039149"/>
            <a:chExt cx="7056784" cy="448091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90" b="6593"/>
            <a:stretch/>
          </p:blipFill>
          <p:spPr>
            <a:xfrm>
              <a:off x="954446" y="2039149"/>
              <a:ext cx="2703522" cy="4480912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3402718" y="2975253"/>
              <a:ext cx="216024" cy="144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14" idx="3"/>
            </p:cNvCxnSpPr>
            <p:nvPr/>
          </p:nvCxnSpPr>
          <p:spPr>
            <a:xfrm>
              <a:off x="3618742" y="3047261"/>
              <a:ext cx="504056" cy="1440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49" r="1152" b="45050"/>
            <a:stretch/>
          </p:blipFill>
          <p:spPr>
            <a:xfrm>
              <a:off x="4198028" y="2807176"/>
              <a:ext cx="3813202" cy="81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96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07331" y="1340768"/>
            <a:ext cx="6857310" cy="4480912"/>
            <a:chOff x="707331" y="1340768"/>
            <a:chExt cx="6857310" cy="448091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90" b="6593"/>
            <a:stretch/>
          </p:blipFill>
          <p:spPr>
            <a:xfrm>
              <a:off x="707331" y="1340768"/>
              <a:ext cx="2703522" cy="448091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3155603" y="2276872"/>
              <a:ext cx="216024" cy="1440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8" t="43049" r="3019" b="45050"/>
            <a:stretch/>
          </p:blipFill>
          <p:spPr>
            <a:xfrm>
              <a:off x="3892233" y="2132856"/>
              <a:ext cx="3600400" cy="81614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" t="35699" r="2390" b="39101"/>
            <a:stretch/>
          </p:blipFill>
          <p:spPr>
            <a:xfrm>
              <a:off x="3892233" y="3717032"/>
              <a:ext cx="3672408" cy="1728192"/>
            </a:xfrm>
            <a:prstGeom prst="rect">
              <a:avLst/>
            </a:prstGeom>
          </p:spPr>
        </p:pic>
        <p:cxnSp>
          <p:nvCxnSpPr>
            <p:cNvPr id="18" name="직선 화살표 연결선 17"/>
            <p:cNvCxnSpPr/>
            <p:nvPr/>
          </p:nvCxnSpPr>
          <p:spPr>
            <a:xfrm>
              <a:off x="3371627" y="2348880"/>
              <a:ext cx="504056" cy="14401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5868144" y="2996952"/>
              <a:ext cx="216024" cy="6480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28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6455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주제 </a:t>
            </a:r>
            <a:endParaRPr lang="en-US" altLang="ko-KR" sz="600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6000" dirty="0">
                <a:solidFill>
                  <a:schemeClr val="bg1"/>
                </a:solidFill>
                <a:latin typeface="Comic Sans MS" panose="030F0702030302020204" pitchFamily="66" charset="0"/>
              </a:rPr>
              <a:t>	</a:t>
            </a: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및 목적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3707281"/>
            <a:ext cx="6236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 smtClean="0">
                <a:solidFill>
                  <a:schemeClr val="bg1"/>
                </a:solidFill>
              </a:rPr>
              <a:t>기존 서비스들은 메신저와 </a:t>
            </a:r>
            <a:r>
              <a:rPr lang="en-US" altLang="ko-KR" dirty="0" err="1" smtClean="0">
                <a:solidFill>
                  <a:schemeClr val="bg1"/>
                </a:solidFill>
              </a:rPr>
              <a:t>SnS</a:t>
            </a:r>
            <a:r>
              <a:rPr lang="en-US" altLang="ko-KR" dirty="0" smtClean="0">
                <a:solidFill>
                  <a:schemeClr val="bg1"/>
                </a:solidFill>
              </a:rPr>
              <a:t>, Portal</a:t>
            </a:r>
            <a:r>
              <a:rPr lang="ko-KR" altLang="en-US" dirty="0" smtClean="0">
                <a:solidFill>
                  <a:schemeClr val="bg1"/>
                </a:solidFill>
              </a:rPr>
              <a:t>는 플랫폼으로 통합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  </a:t>
            </a:r>
            <a:r>
              <a:rPr lang="ko-KR" altLang="en-US" dirty="0" smtClean="0">
                <a:solidFill>
                  <a:schemeClr val="bg1"/>
                </a:solidFill>
              </a:rPr>
              <a:t>한 어플리케이션에 다 구동 되는 어플리케이션은 없음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1833" y="4447227"/>
            <a:ext cx="7015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bg1"/>
                </a:solidFill>
              </a:rPr>
              <a:t>하나의 어플리케이션을 사용하고 싶은 사용자가 불편함을 요구할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 </a:t>
            </a:r>
            <a:r>
              <a:rPr lang="ko-KR" altLang="en-US" dirty="0" smtClean="0">
                <a:solidFill>
                  <a:schemeClr val="bg1"/>
                </a:solidFill>
              </a:rPr>
              <a:t>가능성이 있음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9154" y="2905780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목적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1833" y="5169469"/>
            <a:ext cx="6442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dirty="0" smtClean="0">
                <a:solidFill>
                  <a:schemeClr val="bg1"/>
                </a:solidFill>
              </a:rPr>
              <a:t>사용자의 불편함을 해소하기 위해 </a:t>
            </a:r>
            <a:r>
              <a:rPr lang="en-US" altLang="ko-KR" dirty="0" smtClean="0">
                <a:solidFill>
                  <a:schemeClr val="bg1"/>
                </a:solidFill>
              </a:rPr>
              <a:t>Talk, SNS, Portal </a:t>
            </a:r>
            <a:r>
              <a:rPr lang="ko-KR" altLang="en-US" dirty="0" smtClean="0">
                <a:solidFill>
                  <a:schemeClr val="bg1"/>
                </a:solidFill>
              </a:rPr>
              <a:t>서비스를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  </a:t>
            </a:r>
            <a:r>
              <a:rPr lang="ko-KR" altLang="en-US" dirty="0" smtClean="0">
                <a:solidFill>
                  <a:schemeClr val="bg1"/>
                </a:solidFill>
              </a:rPr>
              <a:t>통합하여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개발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51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57" y="1991348"/>
            <a:ext cx="2664296" cy="426287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42249" y="2628773"/>
            <a:ext cx="2808312" cy="18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3550561" y="3450205"/>
            <a:ext cx="936104" cy="1080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673" y="1772228"/>
            <a:ext cx="2736304" cy="43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5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55576" y="1839164"/>
            <a:ext cx="7010593" cy="4486558"/>
            <a:chOff x="755576" y="1839164"/>
            <a:chExt cx="7010593" cy="448655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2062848"/>
              <a:ext cx="2664296" cy="426287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89"/>
            <a:stretch/>
          </p:blipFill>
          <p:spPr>
            <a:xfrm>
              <a:off x="5101873" y="1839164"/>
              <a:ext cx="2664296" cy="4438649"/>
            </a:xfrm>
            <a:prstGeom prst="rect">
              <a:avLst/>
            </a:prstGeom>
          </p:spPr>
        </p:pic>
        <p:cxnSp>
          <p:nvCxnSpPr>
            <p:cNvPr id="11" name="직선 화살표 연결선 10"/>
            <p:cNvCxnSpPr/>
            <p:nvPr/>
          </p:nvCxnSpPr>
          <p:spPr>
            <a:xfrm>
              <a:off x="1043608" y="2700273"/>
              <a:ext cx="3906688" cy="8640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755576" y="2484249"/>
              <a:ext cx="288032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63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27584" y="2039149"/>
            <a:ext cx="6569698" cy="4320480"/>
            <a:chOff x="336672" y="1102631"/>
            <a:chExt cx="8245748" cy="542271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89"/>
            <a:stretch/>
          </p:blipFill>
          <p:spPr>
            <a:xfrm>
              <a:off x="336672" y="1183735"/>
              <a:ext cx="2147096" cy="3577007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736" y="2700603"/>
              <a:ext cx="2390463" cy="3824741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737400" y="2245118"/>
              <a:ext cx="360040" cy="3655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240320" y="3319538"/>
              <a:ext cx="266660" cy="26186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>
              <a:stCxn id="15" idx="3"/>
            </p:cNvCxnSpPr>
            <p:nvPr/>
          </p:nvCxnSpPr>
          <p:spPr>
            <a:xfrm>
              <a:off x="2097440" y="2427871"/>
              <a:ext cx="326664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2506980" y="2564904"/>
              <a:ext cx="2857108" cy="88556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480"/>
            <a:stretch/>
          </p:blipFill>
          <p:spPr>
            <a:xfrm>
              <a:off x="5364088" y="1102631"/>
              <a:ext cx="3218332" cy="5350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27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1560" y="1997210"/>
            <a:ext cx="5976665" cy="4409591"/>
            <a:chOff x="611560" y="1997210"/>
            <a:chExt cx="5976665" cy="440959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34"/>
            <a:stretch/>
          </p:blipFill>
          <p:spPr>
            <a:xfrm>
              <a:off x="611560" y="1997210"/>
              <a:ext cx="2641393" cy="4407777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779420" y="5154563"/>
              <a:ext cx="288032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3"/>
            </p:cNvCxnSpPr>
            <p:nvPr/>
          </p:nvCxnSpPr>
          <p:spPr>
            <a:xfrm flipV="1">
              <a:off x="3067452" y="5252859"/>
              <a:ext cx="784468" cy="457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81"/>
            <a:stretch/>
          </p:blipFill>
          <p:spPr>
            <a:xfrm>
              <a:off x="3923929" y="2024635"/>
              <a:ext cx="2664296" cy="4382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994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27584" y="1991348"/>
            <a:ext cx="6224069" cy="4551794"/>
            <a:chOff x="827584" y="1991348"/>
            <a:chExt cx="6224069" cy="455179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34"/>
            <a:stretch/>
          </p:blipFill>
          <p:spPr>
            <a:xfrm>
              <a:off x="827584" y="1991348"/>
              <a:ext cx="2641393" cy="440777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987824" y="5413873"/>
              <a:ext cx="288032" cy="2880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>
              <a:stCxn id="11" idx="3"/>
            </p:cNvCxnSpPr>
            <p:nvPr/>
          </p:nvCxnSpPr>
          <p:spPr>
            <a:xfrm flipV="1">
              <a:off x="3275856" y="5512169"/>
              <a:ext cx="784468" cy="4572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6781" y="1991348"/>
              <a:ext cx="2844872" cy="4551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941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089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D.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4"/>
          <a:stretch/>
        </p:blipFill>
        <p:spPr>
          <a:xfrm>
            <a:off x="2195736" y="1967049"/>
            <a:ext cx="2641393" cy="4407777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381749" y="5654746"/>
            <a:ext cx="28803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3"/>
          </p:cNvCxnSpPr>
          <p:nvPr/>
        </p:nvCxnSpPr>
        <p:spPr>
          <a:xfrm flipV="1">
            <a:off x="4669781" y="5753042"/>
            <a:ext cx="784468" cy="457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07986" y="5602358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뉴스피드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새로고침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29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351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F</a:t>
            </a:r>
            <a:r>
              <a:rPr lang="en-US" altLang="ko-KR" sz="2800" dirty="0" smtClean="0">
                <a:solidFill>
                  <a:schemeClr val="bg1"/>
                </a:solidFill>
              </a:rPr>
              <a:t>. Portal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79506" y="2492896"/>
            <a:ext cx="7984988" cy="3705944"/>
            <a:chOff x="371644" y="1737292"/>
            <a:chExt cx="8532388" cy="3960000"/>
          </a:xfrm>
        </p:grpSpPr>
        <p:pic>
          <p:nvPicPr>
            <p:cNvPr id="5" name="그림 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71644" y="1737292"/>
              <a:ext cx="2520000" cy="3960000"/>
            </a:xfrm>
            <a:prstGeom prst="rect">
              <a:avLst/>
            </a:prstGeom>
          </p:spPr>
        </p:pic>
        <p:pic>
          <p:nvPicPr>
            <p:cNvPr id="6" name="그림 5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395980" y="1737292"/>
              <a:ext cx="2520000" cy="39600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339916" y="1880872"/>
              <a:ext cx="576064" cy="2879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95700" y="2132856"/>
              <a:ext cx="540060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cxnSp>
          <p:nvCxnSpPr>
            <p:cNvPr id="9" name="직선 화살표 연결선 8"/>
            <p:cNvCxnSpPr>
              <a:stCxn id="5" idx="3"/>
              <a:endCxn id="6" idx="1"/>
            </p:cNvCxnSpPr>
            <p:nvPr/>
          </p:nvCxnSpPr>
          <p:spPr>
            <a:xfrm>
              <a:off x="2891644" y="3717292"/>
              <a:ext cx="50433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267908" y="4617132"/>
              <a:ext cx="612068" cy="3240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r>
                <a:rPr lang="en-US" altLang="ko-KR" dirty="0" smtClean="0">
                  <a:noFill/>
                </a:rPr>
                <a:t>3</a:t>
              </a:r>
            </a:p>
            <a:p>
              <a:pPr algn="ctr">
                <a:defRPr lang="ko-KR" altLang="en-US"/>
              </a:pPr>
              <a:endParaRPr lang="ko-KR" altLang="en-US" dirty="0">
                <a:noFill/>
              </a:endParaRPr>
            </a:p>
          </p:txBody>
        </p:sp>
        <p:pic>
          <p:nvPicPr>
            <p:cNvPr id="11" name="그림 10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384032" y="1737292"/>
              <a:ext cx="2520000" cy="3960000"/>
            </a:xfrm>
            <a:prstGeom prst="rect">
              <a:avLst/>
            </a:prstGeom>
          </p:spPr>
        </p:pic>
        <p:cxnSp>
          <p:nvCxnSpPr>
            <p:cNvPr id="12" name="직선 화살표 연결선 11"/>
            <p:cNvCxnSpPr>
              <a:stCxn id="10" idx="0"/>
              <a:endCxn id="7" idx="2"/>
            </p:cNvCxnSpPr>
            <p:nvPr/>
          </p:nvCxnSpPr>
          <p:spPr>
            <a:xfrm rot="5400000" flipH="1" flipV="1">
              <a:off x="4376809" y="3365993"/>
              <a:ext cx="2448272" cy="540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8" idx="3"/>
              <a:endCxn id="11" idx="1"/>
            </p:cNvCxnSpPr>
            <p:nvPr/>
          </p:nvCxnSpPr>
          <p:spPr>
            <a:xfrm>
              <a:off x="3935760" y="2240868"/>
              <a:ext cx="2448272" cy="14764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7" idx="3"/>
              <a:endCxn id="11" idx="1"/>
            </p:cNvCxnSpPr>
            <p:nvPr/>
          </p:nvCxnSpPr>
          <p:spPr>
            <a:xfrm rot="16200000" flipH="1">
              <a:off x="5303793" y="2637053"/>
              <a:ext cx="1692426" cy="4680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899592" y="208625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포털 메인 화면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99966" y="2086257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통합검색 화면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웹 문서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585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351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F</a:t>
            </a:r>
            <a:r>
              <a:rPr lang="en-US" altLang="ko-KR" sz="2800" dirty="0" smtClean="0">
                <a:solidFill>
                  <a:schemeClr val="bg1"/>
                </a:solidFill>
              </a:rPr>
              <a:t>. Portal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0598" y="1991348"/>
            <a:ext cx="8155124" cy="4062520"/>
            <a:chOff x="119336" y="1159282"/>
            <a:chExt cx="8964996" cy="4465962"/>
          </a:xfrm>
        </p:grpSpPr>
        <p:pic>
          <p:nvPicPr>
            <p:cNvPr id="18" name="그림 17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9336" y="1665244"/>
              <a:ext cx="1800000" cy="3960000"/>
            </a:xfrm>
            <a:prstGeom prst="rect">
              <a:avLst/>
            </a:prstGeom>
          </p:spPr>
        </p:pic>
        <p:pic>
          <p:nvPicPr>
            <p:cNvPr id="19" name="그림 18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63552" y="1664804"/>
              <a:ext cx="2520000" cy="3960000"/>
            </a:xfrm>
            <a:prstGeom prst="rect">
              <a:avLst/>
            </a:prstGeom>
          </p:spPr>
        </p:pic>
        <p:pic>
          <p:nvPicPr>
            <p:cNvPr id="20" name="그림 1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92044" y="1664804"/>
              <a:ext cx="1800000" cy="3960000"/>
            </a:xfrm>
            <a:prstGeom prst="rect">
              <a:avLst/>
            </a:prstGeom>
          </p:spPr>
        </p:pic>
        <p:pic>
          <p:nvPicPr>
            <p:cNvPr id="21" name="그림 20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564332" y="1665244"/>
              <a:ext cx="2520000" cy="39600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20029" y="1188720"/>
              <a:ext cx="3201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통합검색 화면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웹문서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더보기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76056" y="1159282"/>
              <a:ext cx="3201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통합검색 화면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이미지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더보기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95536" y="2354095"/>
            <a:ext cx="4129572" cy="3823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525108" y="2354095"/>
            <a:ext cx="4129572" cy="3823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10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351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F</a:t>
            </a:r>
            <a:r>
              <a:rPr lang="en-US" altLang="ko-KR" sz="2800" dirty="0" smtClean="0">
                <a:solidFill>
                  <a:schemeClr val="bg1"/>
                </a:solidFill>
              </a:rPr>
              <a:t>. Portal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0598" y="1991348"/>
            <a:ext cx="8155124" cy="4062520"/>
            <a:chOff x="119336" y="1159282"/>
            <a:chExt cx="8964996" cy="4465962"/>
          </a:xfrm>
        </p:grpSpPr>
        <p:pic>
          <p:nvPicPr>
            <p:cNvPr id="18" name="그림 17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9336" y="1665244"/>
              <a:ext cx="1800000" cy="3960000"/>
            </a:xfrm>
            <a:prstGeom prst="rect">
              <a:avLst/>
            </a:prstGeom>
          </p:spPr>
        </p:pic>
        <p:pic>
          <p:nvPicPr>
            <p:cNvPr id="19" name="그림 18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63552" y="1664804"/>
              <a:ext cx="2520000" cy="3960000"/>
            </a:xfrm>
            <a:prstGeom prst="rect">
              <a:avLst/>
            </a:prstGeom>
          </p:spPr>
        </p:pic>
        <p:pic>
          <p:nvPicPr>
            <p:cNvPr id="20" name="그림 19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92044" y="1664804"/>
              <a:ext cx="1800000" cy="3960000"/>
            </a:xfrm>
            <a:prstGeom prst="rect">
              <a:avLst/>
            </a:prstGeom>
          </p:spPr>
        </p:pic>
        <p:pic>
          <p:nvPicPr>
            <p:cNvPr id="21" name="그림 20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564332" y="1665244"/>
              <a:ext cx="2520000" cy="396000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720029" y="1188720"/>
              <a:ext cx="3201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통합검색 화면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웹문서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더보기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76056" y="1159282"/>
              <a:ext cx="3201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</a:rPr>
                <a:t>통합검색 화면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dirty="0" smtClean="0">
                  <a:solidFill>
                    <a:schemeClr val="bg1"/>
                  </a:solidFill>
                </a:rPr>
                <a:t>이미지 </a:t>
              </a:r>
              <a:r>
                <a:rPr lang="ko-KR" altLang="en-US" dirty="0" err="1" smtClean="0">
                  <a:solidFill>
                    <a:schemeClr val="bg1"/>
                  </a:solidFill>
                </a:rPr>
                <a:t>더보기</a:t>
              </a:r>
              <a:r>
                <a:rPr lang="en-US" altLang="ko-KR" dirty="0" smtClean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395536" y="2354095"/>
            <a:ext cx="4129572" cy="3823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525108" y="2354095"/>
            <a:ext cx="4129572" cy="3823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04947" y="3641388"/>
            <a:ext cx="8186744" cy="2307892"/>
            <a:chOff x="378979" y="3549660"/>
            <a:chExt cx="8917122" cy="2636672"/>
          </a:xfrm>
        </p:grpSpPr>
        <p:sp>
          <p:nvSpPr>
            <p:cNvPr id="14" name="직사각형 13"/>
            <p:cNvSpPr/>
            <p:nvPr/>
          </p:nvSpPr>
          <p:spPr>
            <a:xfrm>
              <a:off x="378979" y="4210652"/>
              <a:ext cx="1800200" cy="2160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913181" y="5911191"/>
              <a:ext cx="1800200" cy="2751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322079" y="4185252"/>
              <a:ext cx="2521116" cy="13215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6774985" y="3549660"/>
              <a:ext cx="2521116" cy="24158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658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351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F</a:t>
            </a:r>
            <a:r>
              <a:rPr lang="en-US" altLang="ko-KR" sz="2800" dirty="0" smtClean="0">
                <a:solidFill>
                  <a:schemeClr val="bg1"/>
                </a:solidFill>
              </a:rPr>
              <a:t>. Portal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11560" y="2039149"/>
            <a:ext cx="7920880" cy="3499184"/>
            <a:chOff x="119336" y="1736812"/>
            <a:chExt cx="8964996" cy="3960440"/>
          </a:xfrm>
        </p:grpSpPr>
        <p:pic>
          <p:nvPicPr>
            <p:cNvPr id="25" name="그림 2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9536" y="1737252"/>
              <a:ext cx="1800000" cy="3960000"/>
            </a:xfrm>
            <a:prstGeom prst="rect">
              <a:avLst/>
            </a:prstGeom>
          </p:spPr>
        </p:pic>
        <p:pic>
          <p:nvPicPr>
            <p:cNvPr id="27" name="그림 26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27828" y="1736812"/>
              <a:ext cx="2520000" cy="3960000"/>
            </a:xfrm>
            <a:prstGeom prst="rect">
              <a:avLst/>
            </a:prstGeom>
          </p:spPr>
        </p:pic>
        <p:pic>
          <p:nvPicPr>
            <p:cNvPr id="28" name="그림 27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92124" y="1737252"/>
              <a:ext cx="1800000" cy="3960000"/>
            </a:xfrm>
            <a:prstGeom prst="rect">
              <a:avLst/>
            </a:prstGeom>
          </p:spPr>
        </p:pic>
        <p:pic>
          <p:nvPicPr>
            <p:cNvPr id="29" name="그림 28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564332" y="1737251"/>
              <a:ext cx="2520000" cy="3960000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>
              <a:off x="119336" y="5373216"/>
              <a:ext cx="1800200" cy="2160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91844" y="5445224"/>
              <a:ext cx="1800200" cy="2160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050884" y="3140968"/>
              <a:ext cx="2521116" cy="22184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557504" y="3140968"/>
              <a:ext cx="2521116" cy="2320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05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4916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개발 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20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A. </a:t>
            </a:r>
            <a:r>
              <a:rPr lang="ko-KR" altLang="en-US" sz="2800" dirty="0" smtClean="0">
                <a:solidFill>
                  <a:schemeClr val="bg1"/>
                </a:solidFill>
              </a:rPr>
              <a:t>개발 환경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9337" y="2039149"/>
            <a:ext cx="101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Server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[JSP] JSP 페이지 구성 요소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48" y="3214190"/>
            <a:ext cx="712426" cy="130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23417" y="2750213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Programming Language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구글 크롬북 견제? 저가형 윈도우10 노트북 라이센스 비용 인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214" y="3262375"/>
            <a:ext cx="1969562" cy="110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87620" y="284014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OS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28606" y="4581587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Server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5406"/>
          <a:stretch/>
        </p:blipFill>
        <p:spPr>
          <a:xfrm>
            <a:off x="1286087" y="4971860"/>
            <a:ext cx="1578191" cy="1369972"/>
          </a:xfrm>
          <a:prstGeom prst="rect">
            <a:avLst/>
          </a:prstGeom>
        </p:spPr>
      </p:pic>
      <p:pic>
        <p:nvPicPr>
          <p:cNvPr id="1030" name="Picture 6" descr="Orac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662" y="5038337"/>
            <a:ext cx="1987963" cy="7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cp ip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438" y="5001022"/>
            <a:ext cx="1206124" cy="120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720975" y="4581587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DBMS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85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351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F</a:t>
            </a:r>
            <a:r>
              <a:rPr lang="en-US" altLang="ko-KR" sz="2800" dirty="0" smtClean="0">
                <a:solidFill>
                  <a:schemeClr val="bg1"/>
                </a:solidFill>
              </a:rPr>
              <a:t>. Portal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7544" y="2298572"/>
            <a:ext cx="7865428" cy="3794724"/>
            <a:chOff x="539552" y="2039149"/>
            <a:chExt cx="8208912" cy="3960440"/>
          </a:xfrm>
        </p:grpSpPr>
        <p:pic>
          <p:nvPicPr>
            <p:cNvPr id="14" name="그림 13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9552" y="2039149"/>
              <a:ext cx="2520000" cy="3960000"/>
            </a:xfrm>
            <a:prstGeom prst="rect">
              <a:avLst/>
            </a:prstGeom>
          </p:spPr>
        </p:pic>
        <p:pic>
          <p:nvPicPr>
            <p:cNvPr id="15" name="그림 14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348144" y="2039588"/>
              <a:ext cx="2520000" cy="3960000"/>
            </a:xfrm>
            <a:prstGeom prst="rect">
              <a:avLst/>
            </a:prstGeom>
          </p:spPr>
        </p:pic>
        <p:pic>
          <p:nvPicPr>
            <p:cNvPr id="16" name="그림 15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6228184" y="2039149"/>
              <a:ext cx="2520000" cy="396000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6228184" y="5747561"/>
              <a:ext cx="2520280" cy="2520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15789" y="1927961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통합검색 화면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</a:rPr>
              <a:t>웹문서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10553" y="1927961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통합검색 화면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</a:rPr>
              <a:t>블로그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24128" y="1927961"/>
            <a:ext cx="297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통합검색 화면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값이 없으면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06758" y="610589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이미지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동영상 값이 없을 때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5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351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F</a:t>
            </a:r>
            <a:r>
              <a:rPr lang="en-US" altLang="ko-KR" sz="2800" dirty="0" smtClean="0">
                <a:solidFill>
                  <a:schemeClr val="bg1"/>
                </a:solidFill>
              </a:rPr>
              <a:t>. Portal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1560" y="2132856"/>
            <a:ext cx="7901817" cy="3493936"/>
            <a:chOff x="118800" y="1735200"/>
            <a:chExt cx="8964000" cy="3963600"/>
          </a:xfrm>
        </p:grpSpPr>
        <p:pic>
          <p:nvPicPr>
            <p:cNvPr id="18" name="그림 17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8800" y="1738800"/>
              <a:ext cx="1800000" cy="3960000"/>
            </a:xfrm>
            <a:prstGeom prst="rect">
              <a:avLst/>
            </a:prstGeom>
          </p:spPr>
        </p:pic>
        <p:pic>
          <p:nvPicPr>
            <p:cNvPr id="23" name="그림 22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26800" y="1735200"/>
              <a:ext cx="2520000" cy="3960000"/>
            </a:xfrm>
            <a:prstGeom prst="rect">
              <a:avLst/>
            </a:prstGeom>
          </p:spPr>
        </p:pic>
        <p:pic>
          <p:nvPicPr>
            <p:cNvPr id="24" name="그림 23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90800" y="1738800"/>
              <a:ext cx="1800000" cy="3960000"/>
            </a:xfrm>
            <a:prstGeom prst="rect">
              <a:avLst/>
            </a:prstGeom>
          </p:spPr>
        </p:pic>
        <p:pic>
          <p:nvPicPr>
            <p:cNvPr id="25" name="그림 24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562800" y="1738800"/>
              <a:ext cx="2520000" cy="3960000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119336" y="2912458"/>
              <a:ext cx="1800200" cy="2395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627948" y="4149080"/>
              <a:ext cx="828092" cy="11161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  <p:cxnSp>
          <p:nvCxnSpPr>
            <p:cNvPr id="28" name="직선 화살표 연결선 27"/>
            <p:cNvCxnSpPr>
              <a:stCxn id="26" idx="3"/>
            </p:cNvCxnSpPr>
            <p:nvPr/>
          </p:nvCxnSpPr>
          <p:spPr>
            <a:xfrm>
              <a:off x="1919536" y="3032230"/>
              <a:ext cx="144016" cy="7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>
              <a:stCxn id="27" idx="3"/>
            </p:cNvCxnSpPr>
            <p:nvPr/>
          </p:nvCxnSpPr>
          <p:spPr>
            <a:xfrm flipV="1">
              <a:off x="6456040" y="4689140"/>
              <a:ext cx="180020" cy="1800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135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351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F</a:t>
            </a:r>
            <a:r>
              <a:rPr lang="en-US" altLang="ko-KR" sz="2800" dirty="0" smtClean="0">
                <a:solidFill>
                  <a:schemeClr val="bg1"/>
                </a:solidFill>
              </a:rPr>
              <a:t>. Portal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137968" y="2039149"/>
            <a:ext cx="2520000" cy="3960000"/>
            <a:chOff x="1487768" y="1700808"/>
            <a:chExt cx="2520000" cy="3960000"/>
          </a:xfrm>
        </p:grpSpPr>
        <p:pic>
          <p:nvPicPr>
            <p:cNvPr id="15" name="그림 14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87768" y="1700808"/>
              <a:ext cx="2520000" cy="396000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990800" y="2093218"/>
              <a:ext cx="504000" cy="21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140984" y="2039149"/>
            <a:ext cx="2520000" cy="3960000"/>
            <a:chOff x="1497121" y="1689909"/>
            <a:chExt cx="2520000" cy="3960000"/>
          </a:xfrm>
        </p:grpSpPr>
        <p:pic>
          <p:nvPicPr>
            <p:cNvPr id="19" name="그림 18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97121" y="1689909"/>
              <a:ext cx="2520000" cy="3960000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2495600" y="2096852"/>
              <a:ext cx="504056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</p:grpSp>
      <p:cxnSp>
        <p:nvCxnSpPr>
          <p:cNvPr id="21" name="직선 화살표 연결선 20"/>
          <p:cNvCxnSpPr/>
          <p:nvPr/>
        </p:nvCxnSpPr>
        <p:spPr>
          <a:xfrm>
            <a:off x="6396121" y="5805264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339752" y="5783125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49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기능소개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351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F</a:t>
            </a:r>
            <a:r>
              <a:rPr lang="en-US" altLang="ko-KR" sz="2800" dirty="0" smtClean="0">
                <a:solidFill>
                  <a:schemeClr val="bg1"/>
                </a:solidFill>
              </a:rPr>
              <a:t>. Portal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37968" y="2039149"/>
            <a:ext cx="2520000" cy="3960000"/>
            <a:chOff x="3275856" y="1706523"/>
            <a:chExt cx="2520000" cy="3960000"/>
          </a:xfrm>
        </p:grpSpPr>
        <p:pic>
          <p:nvPicPr>
            <p:cNvPr id="21" name="그림 20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275856" y="1706523"/>
              <a:ext cx="2520000" cy="3960000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4802577" y="2114975"/>
              <a:ext cx="504000" cy="21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>
                <a:noFill/>
              </a:endParaRPr>
            </a:p>
          </p:txBody>
        </p:sp>
      </p:grpSp>
      <p:pic>
        <p:nvPicPr>
          <p:cNvPr id="23" name="그림 2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140984" y="2039149"/>
            <a:ext cx="2520000" cy="3960000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2339752" y="5805264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396121" y="5805264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7156984" y="2447601"/>
            <a:ext cx="504000" cy="2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7533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고려사항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61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</a:rPr>
              <a:t>문제점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991348"/>
            <a:ext cx="2004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A.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2473505"/>
            <a:ext cx="77048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정규 </a:t>
            </a:r>
            <a:r>
              <a:rPr lang="ko-KR" altLang="en-US" dirty="0" err="1" smtClean="0">
                <a:solidFill>
                  <a:schemeClr val="bg1"/>
                </a:solidFill>
              </a:rPr>
              <a:t>표현식</a:t>
            </a:r>
            <a:r>
              <a:rPr lang="ko-KR" altLang="en-US" dirty="0" smtClean="0">
                <a:solidFill>
                  <a:schemeClr val="bg1"/>
                </a:solidFill>
              </a:rPr>
              <a:t> 버그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   </a:t>
            </a:r>
            <a:r>
              <a:rPr lang="ko-KR" altLang="en-US" dirty="0" smtClean="0">
                <a:solidFill>
                  <a:schemeClr val="bg1"/>
                </a:solidFill>
              </a:rPr>
              <a:t>입력된 데이터의 정규 </a:t>
            </a:r>
            <a:r>
              <a:rPr lang="ko-KR" altLang="en-US" dirty="0" err="1" smtClean="0">
                <a:solidFill>
                  <a:schemeClr val="bg1"/>
                </a:solidFill>
              </a:rPr>
              <a:t>표현식</a:t>
            </a:r>
            <a:r>
              <a:rPr lang="ko-KR" altLang="en-US" dirty="0" smtClean="0">
                <a:solidFill>
                  <a:schemeClr val="bg1"/>
                </a:solidFill>
              </a:rPr>
              <a:t> 판별 시점이 잘못됨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ID / PW </a:t>
            </a:r>
            <a:r>
              <a:rPr lang="ko-KR" altLang="en-US" dirty="0" smtClean="0">
                <a:solidFill>
                  <a:schemeClr val="bg1"/>
                </a:solidFill>
              </a:rPr>
              <a:t>찾기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     회원 정보 찾은 후에 수정가능 가능하게 초기화 구현하지 않음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프로필설정 </a:t>
            </a:r>
            <a:r>
              <a:rPr lang="ko-KR" altLang="en-US" dirty="0" smtClean="0">
                <a:solidFill>
                  <a:schemeClr val="bg1"/>
                </a:solidFill>
              </a:rPr>
              <a:t>할 때 </a:t>
            </a:r>
            <a:r>
              <a:rPr lang="ko-KR" altLang="en-US" dirty="0">
                <a:solidFill>
                  <a:schemeClr val="bg1"/>
                </a:solidFill>
              </a:rPr>
              <a:t>카메라에서 사진 찍었다가 갤러리에서 </a:t>
            </a:r>
            <a:r>
              <a:rPr lang="ko-KR" altLang="en-US" dirty="0" smtClean="0">
                <a:solidFill>
                  <a:schemeClr val="bg1"/>
                </a:solidFill>
              </a:rPr>
              <a:t>사진 선택하지 않았을 </a:t>
            </a:r>
            <a:r>
              <a:rPr lang="ko-KR" altLang="en-US" dirty="0">
                <a:solidFill>
                  <a:schemeClr val="bg1"/>
                </a:solidFill>
              </a:rPr>
              <a:t>경우 </a:t>
            </a:r>
            <a:r>
              <a:rPr lang="ko-KR" altLang="en-US" dirty="0" smtClean="0">
                <a:solidFill>
                  <a:schemeClr val="bg1"/>
                </a:solidFill>
              </a:rPr>
              <a:t>가입할 때 저장되는 원본이미지가 </a:t>
            </a:r>
            <a:r>
              <a:rPr lang="ko-KR" altLang="en-US" dirty="0">
                <a:solidFill>
                  <a:schemeClr val="bg1"/>
                </a:solidFill>
              </a:rPr>
              <a:t>프로필 </a:t>
            </a:r>
            <a:r>
              <a:rPr lang="ko-KR" altLang="en-US" dirty="0" smtClean="0">
                <a:solidFill>
                  <a:schemeClr val="bg1"/>
                </a:solidFill>
              </a:rPr>
              <a:t>설정되는 이미지가 </a:t>
            </a:r>
            <a:r>
              <a:rPr lang="ko-KR" altLang="en-US" dirty="0">
                <a:solidFill>
                  <a:schemeClr val="bg1"/>
                </a:solidFill>
              </a:rPr>
              <a:t>아닌 카메라에서 찍은 사진이 </a:t>
            </a:r>
            <a:r>
              <a:rPr lang="ko-KR" altLang="en-US" dirty="0" smtClean="0">
                <a:solidFill>
                  <a:schemeClr val="bg1"/>
                </a:solidFill>
              </a:rPr>
              <a:t>저장됨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44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고려사항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61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</a:rPr>
              <a:t>문제점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991348"/>
            <a:ext cx="111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</a:t>
            </a:r>
            <a:r>
              <a:rPr lang="en-US" altLang="ko-KR" sz="2800" dirty="0" smtClean="0">
                <a:solidFill>
                  <a:schemeClr val="bg1"/>
                </a:solidFill>
              </a:rPr>
              <a:t>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2668456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‘</a:t>
            </a:r>
            <a:r>
              <a:rPr lang="ko-KR" altLang="en-US" dirty="0" smtClean="0">
                <a:solidFill>
                  <a:schemeClr val="bg1"/>
                </a:solidFill>
              </a:rPr>
              <a:t>읽지 않음</a:t>
            </a:r>
            <a:r>
              <a:rPr lang="en-US" altLang="ko-KR" dirty="0" smtClean="0">
                <a:solidFill>
                  <a:schemeClr val="bg1"/>
                </a:solidFill>
              </a:rPr>
              <a:t>’</a:t>
            </a:r>
            <a:r>
              <a:rPr lang="ko-KR" altLang="en-US" dirty="0" smtClean="0">
                <a:solidFill>
                  <a:schemeClr val="bg1"/>
                </a:solidFill>
              </a:rPr>
              <a:t> 구현이 완벽하지 않음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고려사항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61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</a:rPr>
              <a:t>문제점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991348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C.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2545092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글 작성시 이미지가 없으면 저장이 </a:t>
            </a:r>
            <a:r>
              <a:rPr lang="ko-KR" altLang="en-US" dirty="0" smtClean="0">
                <a:solidFill>
                  <a:schemeClr val="bg1"/>
                </a:solidFill>
              </a:rPr>
              <a:t>안됨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1" y="3022783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글 작성시 </a:t>
            </a:r>
            <a:r>
              <a:rPr lang="ko-KR" altLang="en-US" dirty="0" err="1" smtClean="0">
                <a:solidFill>
                  <a:schemeClr val="bg1"/>
                </a:solidFill>
              </a:rPr>
              <a:t>뒤로가기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히스토리가</a:t>
            </a:r>
            <a:r>
              <a:rPr lang="ko-KR" altLang="en-US" dirty="0" smtClean="0">
                <a:solidFill>
                  <a:schemeClr val="bg1"/>
                </a:solidFill>
              </a:rPr>
              <a:t> 남음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4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고려사항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617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</a:rPr>
              <a:t>문제점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991348"/>
            <a:ext cx="1432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</a:t>
            </a:r>
            <a:r>
              <a:rPr lang="en-US" altLang="ko-KR" sz="2800" dirty="0" smtClean="0">
                <a:solidFill>
                  <a:schemeClr val="bg1"/>
                </a:solidFill>
              </a:rPr>
              <a:t>. Portal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616" y="2714622"/>
            <a:ext cx="6431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리스트가 로딩 중 데이터가 많을 경우 버튼이 먼저 보이는 경우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발생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8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고려사항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개선 </a:t>
            </a:r>
            <a:r>
              <a:rPr lang="en-US" altLang="ko-KR" sz="2800" dirty="0" smtClean="0">
                <a:solidFill>
                  <a:schemeClr val="bg1"/>
                </a:solidFill>
              </a:rPr>
              <a:t>&amp; </a:t>
            </a:r>
            <a:r>
              <a:rPr lang="ko-KR" altLang="en-US" sz="2800" dirty="0" smtClean="0">
                <a:solidFill>
                  <a:schemeClr val="bg1"/>
                </a:solidFill>
              </a:rPr>
              <a:t>추가기능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991348"/>
            <a:ext cx="2004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A. </a:t>
            </a:r>
            <a:r>
              <a:rPr lang="ko-KR" altLang="en-US" sz="2800" dirty="0" smtClean="0">
                <a:solidFill>
                  <a:schemeClr val="bg1"/>
                </a:solidFill>
              </a:rPr>
              <a:t>회원가입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2765626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정규 </a:t>
            </a:r>
            <a:r>
              <a:rPr lang="ko-KR" altLang="en-US" dirty="0" err="1" smtClean="0">
                <a:solidFill>
                  <a:schemeClr val="bg1"/>
                </a:solidFill>
              </a:rPr>
              <a:t>표현식</a:t>
            </a:r>
            <a:r>
              <a:rPr lang="ko-KR" altLang="en-US" dirty="0" smtClean="0">
                <a:solidFill>
                  <a:schemeClr val="bg1"/>
                </a:solidFill>
              </a:rPr>
              <a:t> 수정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7624" y="389666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</a:rPr>
              <a:t>ID / PW </a:t>
            </a:r>
            <a:r>
              <a:rPr lang="ko-KR" altLang="en-US" dirty="0" smtClean="0">
                <a:solidFill>
                  <a:schemeClr val="bg1"/>
                </a:solidFill>
              </a:rPr>
              <a:t>찾기 수정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3331145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비밀번호 찾기 수정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123" y="5045127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전체적인 안정화 작업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5123" y="447960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카메라 기능 수정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85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고려사항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개선 </a:t>
            </a:r>
            <a:r>
              <a:rPr lang="en-US" altLang="ko-KR" sz="2800" dirty="0" smtClean="0">
                <a:solidFill>
                  <a:schemeClr val="bg1"/>
                </a:solidFill>
              </a:rPr>
              <a:t>&amp; </a:t>
            </a:r>
            <a:r>
              <a:rPr lang="ko-KR" altLang="en-US" sz="2800" dirty="0" smtClean="0">
                <a:solidFill>
                  <a:schemeClr val="bg1"/>
                </a:solidFill>
              </a:rPr>
              <a:t>추가기능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991348"/>
            <a:ext cx="111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B. Talk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78643" y="266291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읽지 않음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8642" y="3148538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전체 적인 안정화 작업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53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4916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개발 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20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</a:rPr>
              <a:t>A. </a:t>
            </a:r>
            <a:r>
              <a:rPr lang="ko-KR" altLang="en-US" sz="2800" dirty="0" smtClean="0">
                <a:solidFill>
                  <a:schemeClr val="bg1"/>
                </a:solidFill>
              </a:rPr>
              <a:t>개발 환경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9337" y="2039149"/>
            <a:ext cx="95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 Client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0550" y="2733444"/>
            <a:ext cx="239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Programming Language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구글 크롬북 견제? 저가형 윈도우10 노트북 라이센스 비용 인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64" y="3190703"/>
            <a:ext cx="1969562" cy="110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09505" y="273344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OS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05320" y="4486040"/>
            <a:ext cx="66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Tools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58209" y="4486040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054" name="Picture 6" descr="JAVA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37" y="3212205"/>
            <a:ext cx="2050573" cy="125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카카오 api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55" y="4855372"/>
            <a:ext cx="1957706" cy="11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안드로이드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72" y="4793083"/>
            <a:ext cx="1360778" cy="1360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qlite에 대한 이미지 검색결과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781" y="3856631"/>
            <a:ext cx="2713519" cy="144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837872" y="342900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DBMS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31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고려사항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개선 </a:t>
            </a:r>
            <a:r>
              <a:rPr lang="en-US" altLang="ko-KR" sz="2800" dirty="0" smtClean="0">
                <a:solidFill>
                  <a:schemeClr val="bg1"/>
                </a:solidFill>
              </a:rPr>
              <a:t>&amp; </a:t>
            </a:r>
            <a:r>
              <a:rPr lang="ko-KR" altLang="en-US" sz="2800" dirty="0" smtClean="0">
                <a:solidFill>
                  <a:schemeClr val="bg1"/>
                </a:solidFill>
              </a:rPr>
              <a:t>추가기능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991348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C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en-US" altLang="ko-KR" sz="2800" dirty="0" err="1" smtClean="0">
                <a:solidFill>
                  <a:schemeClr val="bg1"/>
                </a:solidFill>
              </a:rPr>
              <a:t>SnS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43608" y="2514568"/>
            <a:ext cx="61206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동영상 입출력 추가</a:t>
            </a:r>
            <a:endParaRPr lang="en-US" altLang="ko-KR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이미지가 없을 때 글 내용 </a:t>
            </a:r>
            <a:r>
              <a:rPr lang="ko-KR" altLang="en-US" dirty="0" smtClean="0">
                <a:solidFill>
                  <a:schemeClr val="bg1"/>
                </a:solidFill>
              </a:rPr>
              <a:t>미 </a:t>
            </a:r>
            <a:r>
              <a:rPr lang="ko-KR" altLang="en-US" dirty="0">
                <a:solidFill>
                  <a:schemeClr val="bg1"/>
                </a:solidFill>
              </a:rPr>
              <a:t>등록 해결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공유기능 추가</a:t>
            </a:r>
            <a:endParaRPr lang="en-US" altLang="ko-KR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메인 글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뉴스피드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숨김 </a:t>
            </a:r>
            <a:r>
              <a:rPr lang="ko-KR" altLang="en-US" dirty="0" smtClean="0">
                <a:solidFill>
                  <a:schemeClr val="bg1"/>
                </a:solidFill>
              </a:rPr>
              <a:t>기능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물리 버튼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</a:rPr>
              <a:t>뒤로가기</a:t>
            </a:r>
            <a:r>
              <a:rPr lang="en-US" altLang="ko-KR" dirty="0" smtClean="0">
                <a:solidFill>
                  <a:schemeClr val="bg1"/>
                </a:solidFill>
              </a:rPr>
              <a:t>) </a:t>
            </a:r>
            <a:r>
              <a:rPr lang="ko-KR" altLang="en-US" dirty="0" smtClean="0">
                <a:solidFill>
                  <a:schemeClr val="bg1"/>
                </a:solidFill>
              </a:rPr>
              <a:t>누를 때 </a:t>
            </a:r>
            <a:r>
              <a:rPr lang="ko-KR" altLang="en-US" dirty="0" err="1" smtClean="0">
                <a:solidFill>
                  <a:schemeClr val="bg1"/>
                </a:solidFill>
              </a:rPr>
              <a:t>히스토리</a:t>
            </a:r>
            <a:r>
              <a:rPr lang="ko-KR" altLang="en-US" dirty="0" smtClean="0">
                <a:solidFill>
                  <a:schemeClr val="bg1"/>
                </a:solidFill>
              </a:rPr>
              <a:t> 남는 것 해결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전체적인 안정화 작업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00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2624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고려사항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개선 </a:t>
            </a:r>
            <a:r>
              <a:rPr lang="en-US" altLang="ko-KR" sz="2800" dirty="0" smtClean="0">
                <a:solidFill>
                  <a:schemeClr val="bg1"/>
                </a:solidFill>
              </a:rPr>
              <a:t>&amp; </a:t>
            </a:r>
            <a:r>
              <a:rPr lang="ko-KR" altLang="en-US" sz="2800" dirty="0" smtClean="0">
                <a:solidFill>
                  <a:schemeClr val="bg1"/>
                </a:solidFill>
              </a:rPr>
              <a:t>추가기능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991348"/>
            <a:ext cx="1432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</a:t>
            </a:r>
            <a:r>
              <a:rPr lang="en-US" altLang="ko-KR" sz="2800" dirty="0" smtClean="0">
                <a:solidFill>
                  <a:schemeClr val="bg1"/>
                </a:solidFill>
              </a:rPr>
              <a:t>. Portal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43608" y="2668713"/>
            <a:ext cx="6120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최근 </a:t>
            </a:r>
            <a:r>
              <a:rPr lang="ko-KR" altLang="en-US" dirty="0" err="1" smtClean="0">
                <a:solidFill>
                  <a:schemeClr val="bg1"/>
                </a:solidFill>
              </a:rPr>
              <a:t>검색어</a:t>
            </a:r>
            <a:r>
              <a:rPr lang="ko-KR" altLang="en-US" dirty="0" smtClean="0">
                <a:solidFill>
                  <a:schemeClr val="bg1"/>
                </a:solidFill>
              </a:rPr>
              <a:t> 기능구현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bg1"/>
                </a:solidFill>
              </a:rPr>
              <a:t>네이버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API </a:t>
            </a:r>
            <a:r>
              <a:rPr lang="ko-KR" altLang="en-US" dirty="0" smtClean="0">
                <a:solidFill>
                  <a:schemeClr val="bg1"/>
                </a:solidFill>
              </a:rPr>
              <a:t>지도 를 통하여 주변검색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411" y="3793732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</a:rPr>
              <a:t>전체 적인 안정화 작업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10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430501" y="2921168"/>
            <a:ext cx="228299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Q n A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53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4916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개발 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알고리즘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9337" y="2039149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회원가입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824991"/>
            <a:ext cx="5426915" cy="444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5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Box 1"/>
          <p:cNvSpPr txBox="1">
            <a:spLocks noChangeArrowheads="1"/>
          </p:cNvSpPr>
          <p:nvPr/>
        </p:nvSpPr>
        <p:spPr bwMode="auto">
          <a:xfrm>
            <a:off x="395536" y="404664"/>
            <a:ext cx="349166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6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개발 사항</a:t>
            </a:r>
            <a:endParaRPr lang="en-GB" altLang="en-US" sz="6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68128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B</a:t>
            </a:r>
            <a:r>
              <a:rPr lang="en-US" altLang="ko-KR" sz="2800" dirty="0" smtClean="0">
                <a:solidFill>
                  <a:schemeClr val="bg1"/>
                </a:solidFill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</a:rPr>
              <a:t>알고리즘</a:t>
            </a:r>
            <a:endParaRPr lang="en-US" altLang="ko-KR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79337" y="2039149"/>
            <a:ext cx="77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2. Talk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56281"/>
            <a:ext cx="6984776" cy="39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9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840</Words>
  <Application>Microsoft Office PowerPoint</Application>
  <PresentationFormat>화면 슬라이드 쇼(4:3)</PresentationFormat>
  <Paragraphs>288</Paragraphs>
  <Slides>72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3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Blackboard Template</dc:title>
  <dc:creator>Windows User;Presentation Magazine</dc:creator>
  <cp:lastModifiedBy>Windows 사용자</cp:lastModifiedBy>
  <cp:revision>65</cp:revision>
  <dcterms:created xsi:type="dcterms:W3CDTF">2011-05-07T15:33:03Z</dcterms:created>
  <dcterms:modified xsi:type="dcterms:W3CDTF">2018-01-10T04:39:35Z</dcterms:modified>
</cp:coreProperties>
</file>